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2" r:id="rId3"/>
    <p:sldId id="323" r:id="rId4"/>
    <p:sldId id="324" r:id="rId5"/>
    <p:sldId id="326" r:id="rId6"/>
    <p:sldId id="328" r:id="rId7"/>
    <p:sldId id="329" r:id="rId8"/>
    <p:sldId id="351" r:id="rId9"/>
    <p:sldId id="352" r:id="rId10"/>
    <p:sldId id="353" r:id="rId11"/>
    <p:sldId id="344" r:id="rId12"/>
    <p:sldId id="373" r:id="rId13"/>
    <p:sldId id="330" r:id="rId14"/>
    <p:sldId id="331" r:id="rId15"/>
    <p:sldId id="349" r:id="rId16"/>
    <p:sldId id="345" r:id="rId17"/>
    <p:sldId id="335" r:id="rId18"/>
    <p:sldId id="371" r:id="rId19"/>
    <p:sldId id="336" r:id="rId20"/>
    <p:sldId id="337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4" r:id="rId31"/>
    <p:sldId id="355" r:id="rId32"/>
    <p:sldId id="372" r:id="rId33"/>
    <p:sldId id="321" r:id="rId34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o Maestro" initials="JM" lastIdx="2" clrIdx="0">
    <p:extLst>
      <p:ext uri="{19B8F6BF-5375-455C-9EA6-DF929625EA0E}">
        <p15:presenceInfo xmlns:p15="http://schemas.microsoft.com/office/powerpoint/2012/main" userId="8d19bab517e26e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93911" autoAdjust="0"/>
  </p:normalViewPr>
  <p:slideViewPr>
    <p:cSldViewPr>
      <p:cViewPr varScale="1">
        <p:scale>
          <a:sx n="107" d="100"/>
          <a:sy n="107" d="100"/>
        </p:scale>
        <p:origin x="726" y="114"/>
      </p:cViewPr>
      <p:guideLst>
        <p:guide orient="horz" pos="2160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3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 Municipal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66-4B86-9EFE-BBEAB5272A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66-4B86-9EFE-BBEAB5272A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66-4B86-9EFE-BBEAB5272A6E}"/>
              </c:ext>
            </c:extLst>
          </c:dPt>
          <c:cat>
            <c:strRef>
              <c:f>Planilha1!$A$2:$A$4</c:f>
              <c:strCache>
                <c:ptCount val="3"/>
                <c:pt idx="0">
                  <c:v>Governo Federal</c:v>
                </c:pt>
                <c:pt idx="1">
                  <c:v>Governo Estadual</c:v>
                </c:pt>
                <c:pt idx="2">
                  <c:v>Contribuintes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66-4B86-9EFE-BBEAB5272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F720A-9788-428F-99D2-60F700F78081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ED41BF3D-2FBF-4772-BC11-F7843E83FEB7}">
      <dgm:prSet phldrT="[Texto]"/>
      <dgm:spPr/>
      <dgm:t>
        <a:bodyPr/>
        <a:lstStyle/>
        <a:p>
          <a:r>
            <a:rPr lang="pt-BR" dirty="0"/>
            <a:t>PPA – Plano Plurianual</a:t>
          </a:r>
        </a:p>
        <a:p>
          <a:r>
            <a:rPr lang="pt-BR" dirty="0"/>
            <a:t>(4 exercícios)</a:t>
          </a:r>
        </a:p>
        <a:p>
          <a:r>
            <a:rPr lang="pt-BR" dirty="0"/>
            <a:t>Planejamento de Ação Governamental</a:t>
          </a:r>
        </a:p>
      </dgm:t>
    </dgm:pt>
    <dgm:pt modelId="{82DE6A45-790F-4E3F-82F4-BD26CB26797E}" type="parTrans" cxnId="{DB60D095-F30F-434F-A0C4-63A9743E0F89}">
      <dgm:prSet/>
      <dgm:spPr/>
      <dgm:t>
        <a:bodyPr/>
        <a:lstStyle/>
        <a:p>
          <a:endParaRPr lang="pt-BR"/>
        </a:p>
      </dgm:t>
    </dgm:pt>
    <dgm:pt modelId="{4F65716E-6C14-4AC3-B36A-45F9B055597D}" type="sibTrans" cxnId="{DB60D095-F30F-434F-A0C4-63A9743E0F89}">
      <dgm:prSet/>
      <dgm:spPr/>
      <dgm:t>
        <a:bodyPr/>
        <a:lstStyle/>
        <a:p>
          <a:endParaRPr lang="pt-BR"/>
        </a:p>
      </dgm:t>
    </dgm:pt>
    <dgm:pt modelId="{0BBE7190-5BEA-4BD3-BA25-F10576763C02}">
      <dgm:prSet phldrT="[Texto]"/>
      <dgm:spPr/>
      <dgm:t>
        <a:bodyPr/>
        <a:lstStyle/>
        <a:p>
          <a:r>
            <a:rPr lang="pt-BR" dirty="0"/>
            <a:t>LDO A1</a:t>
          </a:r>
        </a:p>
        <a:p>
          <a:r>
            <a:rPr lang="pt-BR" dirty="0"/>
            <a:t>Diretrizes Orçamentárias</a:t>
          </a:r>
        </a:p>
      </dgm:t>
    </dgm:pt>
    <dgm:pt modelId="{334BC672-CB31-495B-84E3-195857241225}" type="parTrans" cxnId="{D0A67D84-53D5-4EEA-A2FC-628808A34FB5}">
      <dgm:prSet/>
      <dgm:spPr/>
      <dgm:t>
        <a:bodyPr/>
        <a:lstStyle/>
        <a:p>
          <a:endParaRPr lang="pt-BR"/>
        </a:p>
      </dgm:t>
    </dgm:pt>
    <dgm:pt modelId="{6975F09D-C98B-41E8-91BB-331971E98E98}" type="sibTrans" cxnId="{D0A67D84-53D5-4EEA-A2FC-628808A34FB5}">
      <dgm:prSet/>
      <dgm:spPr/>
      <dgm:t>
        <a:bodyPr/>
        <a:lstStyle/>
        <a:p>
          <a:endParaRPr lang="pt-BR"/>
        </a:p>
      </dgm:t>
    </dgm:pt>
    <dgm:pt modelId="{AD7E9EA0-0804-4916-B882-8F7CA84A0FA6}">
      <dgm:prSet phldrT="[Texto]"/>
      <dgm:spPr/>
      <dgm:t>
        <a:bodyPr/>
        <a:lstStyle/>
        <a:p>
          <a:r>
            <a:rPr lang="pt-BR" dirty="0"/>
            <a:t>LOA A4</a:t>
          </a:r>
        </a:p>
        <a:p>
          <a:r>
            <a:rPr lang="pt-BR" dirty="0"/>
            <a:t>Execução da Ação Orçamentária</a:t>
          </a:r>
        </a:p>
      </dgm:t>
    </dgm:pt>
    <dgm:pt modelId="{CF2EB05A-E02F-4E7B-A265-5835845614D9}" type="parTrans" cxnId="{226D380D-8064-4112-9F00-8BEDD77E6D61}">
      <dgm:prSet/>
      <dgm:spPr/>
      <dgm:t>
        <a:bodyPr/>
        <a:lstStyle/>
        <a:p>
          <a:endParaRPr lang="pt-BR"/>
        </a:p>
      </dgm:t>
    </dgm:pt>
    <dgm:pt modelId="{8AF6103E-0D4F-49E2-B6C4-BF5491F9068B}" type="sibTrans" cxnId="{226D380D-8064-4112-9F00-8BEDD77E6D61}">
      <dgm:prSet/>
      <dgm:spPr/>
      <dgm:t>
        <a:bodyPr/>
        <a:lstStyle/>
        <a:p>
          <a:endParaRPr lang="pt-BR"/>
        </a:p>
      </dgm:t>
    </dgm:pt>
    <dgm:pt modelId="{0EEE0A0E-EE13-471D-AF6A-10415181F86D}">
      <dgm:prSet phldrT="[Texto]"/>
      <dgm:spPr/>
      <dgm:t>
        <a:bodyPr/>
        <a:lstStyle/>
        <a:p>
          <a:r>
            <a:rPr lang="pt-BR" dirty="0"/>
            <a:t>LDO A2</a:t>
          </a:r>
        </a:p>
        <a:p>
          <a:r>
            <a:rPr lang="pt-BR" dirty="0"/>
            <a:t>Diretrizes Orçamentárias</a:t>
          </a:r>
        </a:p>
      </dgm:t>
    </dgm:pt>
    <dgm:pt modelId="{0067DE44-F046-4D09-8DBF-C9C304E29461}" type="parTrans" cxnId="{977A184F-3FA8-414C-BF4A-68D4ED43DB81}">
      <dgm:prSet/>
      <dgm:spPr/>
      <dgm:t>
        <a:bodyPr/>
        <a:lstStyle/>
        <a:p>
          <a:endParaRPr lang="pt-BR"/>
        </a:p>
      </dgm:t>
    </dgm:pt>
    <dgm:pt modelId="{27868305-5FBB-4C5F-9A82-AA49B5E88BE2}" type="sibTrans" cxnId="{977A184F-3FA8-414C-BF4A-68D4ED43DB81}">
      <dgm:prSet/>
      <dgm:spPr/>
      <dgm:t>
        <a:bodyPr/>
        <a:lstStyle/>
        <a:p>
          <a:endParaRPr lang="pt-BR"/>
        </a:p>
      </dgm:t>
    </dgm:pt>
    <dgm:pt modelId="{033731B8-16CA-4109-AC8C-04E822288DF1}">
      <dgm:prSet phldrT="[Texto]"/>
      <dgm:spPr/>
      <dgm:t>
        <a:bodyPr/>
        <a:lstStyle/>
        <a:p>
          <a:r>
            <a:rPr lang="pt-BR" dirty="0"/>
            <a:t>LDO A3</a:t>
          </a:r>
        </a:p>
        <a:p>
          <a:r>
            <a:rPr lang="pt-BR" dirty="0"/>
            <a:t>Diretrizes Orçamentárias</a:t>
          </a:r>
        </a:p>
      </dgm:t>
    </dgm:pt>
    <dgm:pt modelId="{1A8604BC-52CF-49E6-875B-5F48FA1E21A5}" type="parTrans" cxnId="{40E82DAF-04DE-4D9C-9A4D-909FFAC098AD}">
      <dgm:prSet/>
      <dgm:spPr/>
      <dgm:t>
        <a:bodyPr/>
        <a:lstStyle/>
        <a:p>
          <a:endParaRPr lang="pt-BR"/>
        </a:p>
      </dgm:t>
    </dgm:pt>
    <dgm:pt modelId="{78FFCBFE-960C-4E77-86F7-26089F2AABD8}" type="sibTrans" cxnId="{40E82DAF-04DE-4D9C-9A4D-909FFAC098AD}">
      <dgm:prSet/>
      <dgm:spPr/>
      <dgm:t>
        <a:bodyPr/>
        <a:lstStyle/>
        <a:p>
          <a:endParaRPr lang="pt-BR"/>
        </a:p>
      </dgm:t>
    </dgm:pt>
    <dgm:pt modelId="{98EBD705-DC8C-4445-8783-0BCEBD563B84}">
      <dgm:prSet phldrT="[Texto]"/>
      <dgm:spPr/>
      <dgm:t>
        <a:bodyPr/>
        <a:lstStyle/>
        <a:p>
          <a:r>
            <a:rPr lang="pt-BR" dirty="0"/>
            <a:t>LDO A4</a:t>
          </a:r>
        </a:p>
        <a:p>
          <a:r>
            <a:rPr lang="pt-BR" dirty="0"/>
            <a:t>Diretrizes Orçamentárias</a:t>
          </a:r>
        </a:p>
      </dgm:t>
    </dgm:pt>
    <dgm:pt modelId="{4B94C933-5EC2-4ED8-BF95-04F47164C71A}" type="parTrans" cxnId="{508A9B62-7E5E-46CA-A1F7-A4608A29F4EC}">
      <dgm:prSet/>
      <dgm:spPr/>
      <dgm:t>
        <a:bodyPr/>
        <a:lstStyle/>
        <a:p>
          <a:endParaRPr lang="pt-BR"/>
        </a:p>
      </dgm:t>
    </dgm:pt>
    <dgm:pt modelId="{D31EF006-AD3B-4C89-B03B-535B164841AA}" type="sibTrans" cxnId="{508A9B62-7E5E-46CA-A1F7-A4608A29F4EC}">
      <dgm:prSet/>
      <dgm:spPr/>
      <dgm:t>
        <a:bodyPr/>
        <a:lstStyle/>
        <a:p>
          <a:endParaRPr lang="pt-BR"/>
        </a:p>
      </dgm:t>
    </dgm:pt>
    <dgm:pt modelId="{27BB1EE7-5239-4A98-A598-7F6956FF6D44}">
      <dgm:prSet phldrT="[Texto]"/>
      <dgm:spPr/>
      <dgm:t>
        <a:bodyPr/>
        <a:lstStyle/>
        <a:p>
          <a:r>
            <a:rPr lang="pt-BR" dirty="0"/>
            <a:t>LOA A3</a:t>
          </a:r>
        </a:p>
        <a:p>
          <a:r>
            <a:rPr lang="pt-BR" dirty="0"/>
            <a:t>Execução da Ação Orçamentária</a:t>
          </a:r>
        </a:p>
      </dgm:t>
    </dgm:pt>
    <dgm:pt modelId="{7E3B9312-EE0B-49EF-808D-5391E97CD989}" type="parTrans" cxnId="{7088053F-9909-4A30-AB19-ABACBD7AB90B}">
      <dgm:prSet/>
      <dgm:spPr/>
      <dgm:t>
        <a:bodyPr/>
        <a:lstStyle/>
        <a:p>
          <a:endParaRPr lang="pt-BR"/>
        </a:p>
      </dgm:t>
    </dgm:pt>
    <dgm:pt modelId="{FDF4BDBF-458D-41B1-8BE2-EF4E305EBE0E}" type="sibTrans" cxnId="{7088053F-9909-4A30-AB19-ABACBD7AB90B}">
      <dgm:prSet/>
      <dgm:spPr/>
      <dgm:t>
        <a:bodyPr/>
        <a:lstStyle/>
        <a:p>
          <a:endParaRPr lang="pt-BR"/>
        </a:p>
      </dgm:t>
    </dgm:pt>
    <dgm:pt modelId="{1A6BBE43-EFF1-4BBF-8A67-976B517B928F}">
      <dgm:prSet phldrT="[Texto]"/>
      <dgm:spPr/>
      <dgm:t>
        <a:bodyPr/>
        <a:lstStyle/>
        <a:p>
          <a:r>
            <a:rPr lang="pt-BR" dirty="0"/>
            <a:t>LOA A2</a:t>
          </a:r>
        </a:p>
        <a:p>
          <a:r>
            <a:rPr lang="pt-BR" dirty="0"/>
            <a:t>Execução da Ação Orçamentária</a:t>
          </a:r>
        </a:p>
      </dgm:t>
    </dgm:pt>
    <dgm:pt modelId="{090A2255-BA4B-4DCB-8FC2-18C2AC323DE4}" type="parTrans" cxnId="{C849BFF1-1815-44B4-BF63-4699A038CD0A}">
      <dgm:prSet/>
      <dgm:spPr/>
      <dgm:t>
        <a:bodyPr/>
        <a:lstStyle/>
        <a:p>
          <a:endParaRPr lang="pt-BR"/>
        </a:p>
      </dgm:t>
    </dgm:pt>
    <dgm:pt modelId="{3F934A97-4EDC-4B67-A119-3411046A9413}" type="sibTrans" cxnId="{C849BFF1-1815-44B4-BF63-4699A038CD0A}">
      <dgm:prSet/>
      <dgm:spPr/>
      <dgm:t>
        <a:bodyPr/>
        <a:lstStyle/>
        <a:p>
          <a:endParaRPr lang="pt-BR"/>
        </a:p>
      </dgm:t>
    </dgm:pt>
    <dgm:pt modelId="{7891487E-AD42-4263-B6A5-1061FE27AF4B}">
      <dgm:prSet phldrT="[Texto]"/>
      <dgm:spPr/>
      <dgm:t>
        <a:bodyPr/>
        <a:lstStyle/>
        <a:p>
          <a:r>
            <a:rPr lang="pt-BR" dirty="0"/>
            <a:t>LOA A1</a:t>
          </a:r>
        </a:p>
        <a:p>
          <a:r>
            <a:rPr lang="pt-BR" dirty="0"/>
            <a:t>Execução da Ação Orçamentária</a:t>
          </a:r>
        </a:p>
      </dgm:t>
    </dgm:pt>
    <dgm:pt modelId="{43ED5230-BF15-4E22-B107-82C76C0D454D}" type="parTrans" cxnId="{BE533789-0E32-4389-A80B-9E817517D840}">
      <dgm:prSet/>
      <dgm:spPr/>
      <dgm:t>
        <a:bodyPr/>
        <a:lstStyle/>
        <a:p>
          <a:endParaRPr lang="pt-BR"/>
        </a:p>
      </dgm:t>
    </dgm:pt>
    <dgm:pt modelId="{EC36D8FA-7D4B-484A-8760-6C00E774FD87}" type="sibTrans" cxnId="{BE533789-0E32-4389-A80B-9E817517D840}">
      <dgm:prSet/>
      <dgm:spPr/>
      <dgm:t>
        <a:bodyPr/>
        <a:lstStyle/>
        <a:p>
          <a:endParaRPr lang="pt-BR"/>
        </a:p>
      </dgm:t>
    </dgm:pt>
    <dgm:pt modelId="{A0D8045C-24A2-4FE5-95AA-6B82B7357DAD}" type="pres">
      <dgm:prSet presAssocID="{5AEF720A-9788-428F-99D2-60F700F780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6E88DD-2D8B-4F1A-9CC7-A164BFFB2B40}" type="pres">
      <dgm:prSet presAssocID="{ED41BF3D-2FBF-4772-BC11-F7843E83FEB7}" presName="vertOne" presStyleCnt="0"/>
      <dgm:spPr/>
    </dgm:pt>
    <dgm:pt modelId="{651A4B27-5233-461B-BFD2-0201A67278B2}" type="pres">
      <dgm:prSet presAssocID="{ED41BF3D-2FBF-4772-BC11-F7843E83FEB7}" presName="txOne" presStyleLbl="node0" presStyleIdx="0" presStyleCnt="1">
        <dgm:presLayoutVars>
          <dgm:chPref val="3"/>
        </dgm:presLayoutVars>
      </dgm:prSet>
      <dgm:spPr/>
    </dgm:pt>
    <dgm:pt modelId="{FFBA98F1-40C0-480E-99D2-98F2E0F0CD41}" type="pres">
      <dgm:prSet presAssocID="{ED41BF3D-2FBF-4772-BC11-F7843E83FEB7}" presName="parTransOne" presStyleCnt="0"/>
      <dgm:spPr/>
    </dgm:pt>
    <dgm:pt modelId="{79BFD841-D0E8-4C12-96A9-0DA250FFC541}" type="pres">
      <dgm:prSet presAssocID="{ED41BF3D-2FBF-4772-BC11-F7843E83FEB7}" presName="horzOne" presStyleCnt="0"/>
      <dgm:spPr/>
    </dgm:pt>
    <dgm:pt modelId="{B04EB17A-EB39-4270-A9D5-7C989001AD1A}" type="pres">
      <dgm:prSet presAssocID="{0BBE7190-5BEA-4BD3-BA25-F10576763C02}" presName="vertTwo" presStyleCnt="0"/>
      <dgm:spPr/>
    </dgm:pt>
    <dgm:pt modelId="{82F2A11D-4319-477E-A5F2-1453A13F6E18}" type="pres">
      <dgm:prSet presAssocID="{0BBE7190-5BEA-4BD3-BA25-F10576763C02}" presName="txTwo" presStyleLbl="node2" presStyleIdx="0" presStyleCnt="4">
        <dgm:presLayoutVars>
          <dgm:chPref val="3"/>
        </dgm:presLayoutVars>
      </dgm:prSet>
      <dgm:spPr/>
    </dgm:pt>
    <dgm:pt modelId="{449D1760-1C03-4EC5-A592-1F36B2E1717C}" type="pres">
      <dgm:prSet presAssocID="{0BBE7190-5BEA-4BD3-BA25-F10576763C02}" presName="parTransTwo" presStyleCnt="0"/>
      <dgm:spPr/>
    </dgm:pt>
    <dgm:pt modelId="{AD7668FE-2335-46DA-A1FF-17D6A7925D54}" type="pres">
      <dgm:prSet presAssocID="{0BBE7190-5BEA-4BD3-BA25-F10576763C02}" presName="horzTwo" presStyleCnt="0"/>
      <dgm:spPr/>
    </dgm:pt>
    <dgm:pt modelId="{83A10E9D-4FC9-40DA-B605-1CB11AE88786}" type="pres">
      <dgm:prSet presAssocID="{7891487E-AD42-4263-B6A5-1061FE27AF4B}" presName="vertThree" presStyleCnt="0"/>
      <dgm:spPr/>
    </dgm:pt>
    <dgm:pt modelId="{6BF896FE-2E3C-4E60-AF37-3641171F9BD8}" type="pres">
      <dgm:prSet presAssocID="{7891487E-AD42-4263-B6A5-1061FE27AF4B}" presName="txThree" presStyleLbl="node3" presStyleIdx="0" presStyleCnt="4">
        <dgm:presLayoutVars>
          <dgm:chPref val="3"/>
        </dgm:presLayoutVars>
      </dgm:prSet>
      <dgm:spPr/>
    </dgm:pt>
    <dgm:pt modelId="{EDD0F2BB-CEF6-4772-AA0F-4E9E201BF975}" type="pres">
      <dgm:prSet presAssocID="{7891487E-AD42-4263-B6A5-1061FE27AF4B}" presName="horzThree" presStyleCnt="0"/>
      <dgm:spPr/>
    </dgm:pt>
    <dgm:pt modelId="{5906B037-4B69-47DA-A1E7-C2D7C9D077ED}" type="pres">
      <dgm:prSet presAssocID="{6975F09D-C98B-41E8-91BB-331971E98E98}" presName="sibSpaceTwo" presStyleCnt="0"/>
      <dgm:spPr/>
    </dgm:pt>
    <dgm:pt modelId="{920A214E-3C25-46D6-AC22-AB5DF93C0D01}" type="pres">
      <dgm:prSet presAssocID="{0EEE0A0E-EE13-471D-AF6A-10415181F86D}" presName="vertTwo" presStyleCnt="0"/>
      <dgm:spPr/>
    </dgm:pt>
    <dgm:pt modelId="{4B653065-F193-4247-88BD-8AA4512F2489}" type="pres">
      <dgm:prSet presAssocID="{0EEE0A0E-EE13-471D-AF6A-10415181F86D}" presName="txTwo" presStyleLbl="node2" presStyleIdx="1" presStyleCnt="4">
        <dgm:presLayoutVars>
          <dgm:chPref val="3"/>
        </dgm:presLayoutVars>
      </dgm:prSet>
      <dgm:spPr/>
    </dgm:pt>
    <dgm:pt modelId="{D416B310-46C2-4334-B74C-84F2313F6B31}" type="pres">
      <dgm:prSet presAssocID="{0EEE0A0E-EE13-471D-AF6A-10415181F86D}" presName="parTransTwo" presStyleCnt="0"/>
      <dgm:spPr/>
    </dgm:pt>
    <dgm:pt modelId="{00DCFD2A-7562-4365-AE26-7A687629D42A}" type="pres">
      <dgm:prSet presAssocID="{0EEE0A0E-EE13-471D-AF6A-10415181F86D}" presName="horzTwo" presStyleCnt="0"/>
      <dgm:spPr/>
    </dgm:pt>
    <dgm:pt modelId="{F521B86C-27CE-4546-9A2B-946DE729442F}" type="pres">
      <dgm:prSet presAssocID="{1A6BBE43-EFF1-4BBF-8A67-976B517B928F}" presName="vertThree" presStyleCnt="0"/>
      <dgm:spPr/>
    </dgm:pt>
    <dgm:pt modelId="{9CA2B61B-006B-44FC-A12B-DBF957180175}" type="pres">
      <dgm:prSet presAssocID="{1A6BBE43-EFF1-4BBF-8A67-976B517B928F}" presName="txThree" presStyleLbl="node3" presStyleIdx="1" presStyleCnt="4">
        <dgm:presLayoutVars>
          <dgm:chPref val="3"/>
        </dgm:presLayoutVars>
      </dgm:prSet>
      <dgm:spPr/>
    </dgm:pt>
    <dgm:pt modelId="{D272BA88-CC6E-4835-9F21-1C785DB7BE85}" type="pres">
      <dgm:prSet presAssocID="{1A6BBE43-EFF1-4BBF-8A67-976B517B928F}" presName="horzThree" presStyleCnt="0"/>
      <dgm:spPr/>
    </dgm:pt>
    <dgm:pt modelId="{B2E6DED4-76FB-4647-9F70-CBE46DCDE463}" type="pres">
      <dgm:prSet presAssocID="{27868305-5FBB-4C5F-9A82-AA49B5E88BE2}" presName="sibSpaceTwo" presStyleCnt="0"/>
      <dgm:spPr/>
    </dgm:pt>
    <dgm:pt modelId="{8547700F-44B3-475B-B5A7-E45606EE5BDA}" type="pres">
      <dgm:prSet presAssocID="{033731B8-16CA-4109-AC8C-04E822288DF1}" presName="vertTwo" presStyleCnt="0"/>
      <dgm:spPr/>
    </dgm:pt>
    <dgm:pt modelId="{8C934D07-44E6-4B29-AC6B-18E69DA64141}" type="pres">
      <dgm:prSet presAssocID="{033731B8-16CA-4109-AC8C-04E822288DF1}" presName="txTwo" presStyleLbl="node2" presStyleIdx="2" presStyleCnt="4">
        <dgm:presLayoutVars>
          <dgm:chPref val="3"/>
        </dgm:presLayoutVars>
      </dgm:prSet>
      <dgm:spPr/>
    </dgm:pt>
    <dgm:pt modelId="{EBEC5B3E-7401-4706-901A-5A19BFDA99E5}" type="pres">
      <dgm:prSet presAssocID="{033731B8-16CA-4109-AC8C-04E822288DF1}" presName="parTransTwo" presStyleCnt="0"/>
      <dgm:spPr/>
    </dgm:pt>
    <dgm:pt modelId="{99917DBA-5D0D-4F42-BFEC-3AFE128A7E69}" type="pres">
      <dgm:prSet presAssocID="{033731B8-16CA-4109-AC8C-04E822288DF1}" presName="horzTwo" presStyleCnt="0"/>
      <dgm:spPr/>
    </dgm:pt>
    <dgm:pt modelId="{7F613BA3-7F33-45CC-B6D3-B8BDEA0771BF}" type="pres">
      <dgm:prSet presAssocID="{27BB1EE7-5239-4A98-A598-7F6956FF6D44}" presName="vertThree" presStyleCnt="0"/>
      <dgm:spPr/>
    </dgm:pt>
    <dgm:pt modelId="{EBA5AA8A-D23C-4136-8386-00329CD60772}" type="pres">
      <dgm:prSet presAssocID="{27BB1EE7-5239-4A98-A598-7F6956FF6D44}" presName="txThree" presStyleLbl="node3" presStyleIdx="2" presStyleCnt="4">
        <dgm:presLayoutVars>
          <dgm:chPref val="3"/>
        </dgm:presLayoutVars>
      </dgm:prSet>
      <dgm:spPr/>
    </dgm:pt>
    <dgm:pt modelId="{CD7E1EFB-2A77-4B0C-86F3-D04F767E22CB}" type="pres">
      <dgm:prSet presAssocID="{27BB1EE7-5239-4A98-A598-7F6956FF6D44}" presName="horzThree" presStyleCnt="0"/>
      <dgm:spPr/>
    </dgm:pt>
    <dgm:pt modelId="{D558234E-4233-4DB8-AF0C-31557BBEF829}" type="pres">
      <dgm:prSet presAssocID="{78FFCBFE-960C-4E77-86F7-26089F2AABD8}" presName="sibSpaceTwo" presStyleCnt="0"/>
      <dgm:spPr/>
    </dgm:pt>
    <dgm:pt modelId="{241230ED-D67A-40BC-8266-4F37C648696C}" type="pres">
      <dgm:prSet presAssocID="{98EBD705-DC8C-4445-8783-0BCEBD563B84}" presName="vertTwo" presStyleCnt="0"/>
      <dgm:spPr/>
    </dgm:pt>
    <dgm:pt modelId="{8AD84C46-ED3F-4812-A62D-1A42B5AEC965}" type="pres">
      <dgm:prSet presAssocID="{98EBD705-DC8C-4445-8783-0BCEBD563B84}" presName="txTwo" presStyleLbl="node2" presStyleIdx="3" presStyleCnt="4">
        <dgm:presLayoutVars>
          <dgm:chPref val="3"/>
        </dgm:presLayoutVars>
      </dgm:prSet>
      <dgm:spPr/>
    </dgm:pt>
    <dgm:pt modelId="{71F30299-C51C-4939-B502-3C16C5E82C2D}" type="pres">
      <dgm:prSet presAssocID="{98EBD705-DC8C-4445-8783-0BCEBD563B84}" presName="parTransTwo" presStyleCnt="0"/>
      <dgm:spPr/>
    </dgm:pt>
    <dgm:pt modelId="{500C0252-0792-4526-A704-BE6E433A922B}" type="pres">
      <dgm:prSet presAssocID="{98EBD705-DC8C-4445-8783-0BCEBD563B84}" presName="horzTwo" presStyleCnt="0"/>
      <dgm:spPr/>
    </dgm:pt>
    <dgm:pt modelId="{4C62269D-2931-4A0C-80BF-39F2DB83E6C0}" type="pres">
      <dgm:prSet presAssocID="{AD7E9EA0-0804-4916-B882-8F7CA84A0FA6}" presName="vertThree" presStyleCnt="0"/>
      <dgm:spPr/>
    </dgm:pt>
    <dgm:pt modelId="{19DB9CB4-EBBB-4BB6-92ED-B032B5CDECB0}" type="pres">
      <dgm:prSet presAssocID="{AD7E9EA0-0804-4916-B882-8F7CA84A0FA6}" presName="txThree" presStyleLbl="node3" presStyleIdx="3" presStyleCnt="4">
        <dgm:presLayoutVars>
          <dgm:chPref val="3"/>
        </dgm:presLayoutVars>
      </dgm:prSet>
      <dgm:spPr/>
    </dgm:pt>
    <dgm:pt modelId="{B20059FD-2C51-493C-900B-AB9DB487B9BB}" type="pres">
      <dgm:prSet presAssocID="{AD7E9EA0-0804-4916-B882-8F7CA84A0FA6}" presName="horzThree" presStyleCnt="0"/>
      <dgm:spPr/>
    </dgm:pt>
  </dgm:ptLst>
  <dgm:cxnLst>
    <dgm:cxn modelId="{51494D02-57DF-4DBF-B47C-58F62196E0CE}" type="presOf" srcId="{ED41BF3D-2FBF-4772-BC11-F7843E83FEB7}" destId="{651A4B27-5233-461B-BFD2-0201A67278B2}" srcOrd="0" destOrd="0" presId="urn:microsoft.com/office/officeart/2005/8/layout/hierarchy4"/>
    <dgm:cxn modelId="{226D380D-8064-4112-9F00-8BEDD77E6D61}" srcId="{98EBD705-DC8C-4445-8783-0BCEBD563B84}" destId="{AD7E9EA0-0804-4916-B882-8F7CA84A0FA6}" srcOrd="0" destOrd="0" parTransId="{CF2EB05A-E02F-4E7B-A265-5835845614D9}" sibTransId="{8AF6103E-0D4F-49E2-B6C4-BF5491F9068B}"/>
    <dgm:cxn modelId="{FDE33E20-72A7-487D-93F4-A7A2B79E5257}" type="presOf" srcId="{0BBE7190-5BEA-4BD3-BA25-F10576763C02}" destId="{82F2A11D-4319-477E-A5F2-1453A13F6E18}" srcOrd="0" destOrd="0" presId="urn:microsoft.com/office/officeart/2005/8/layout/hierarchy4"/>
    <dgm:cxn modelId="{08D3F837-E4F1-4CD4-A542-D95FBB5D41FF}" type="presOf" srcId="{AD7E9EA0-0804-4916-B882-8F7CA84A0FA6}" destId="{19DB9CB4-EBBB-4BB6-92ED-B032B5CDECB0}" srcOrd="0" destOrd="0" presId="urn:microsoft.com/office/officeart/2005/8/layout/hierarchy4"/>
    <dgm:cxn modelId="{C78D0B38-8F71-4A5B-848C-4266A955802F}" type="presOf" srcId="{98EBD705-DC8C-4445-8783-0BCEBD563B84}" destId="{8AD84C46-ED3F-4812-A62D-1A42B5AEC965}" srcOrd="0" destOrd="0" presId="urn:microsoft.com/office/officeart/2005/8/layout/hierarchy4"/>
    <dgm:cxn modelId="{7088053F-9909-4A30-AB19-ABACBD7AB90B}" srcId="{033731B8-16CA-4109-AC8C-04E822288DF1}" destId="{27BB1EE7-5239-4A98-A598-7F6956FF6D44}" srcOrd="0" destOrd="0" parTransId="{7E3B9312-EE0B-49EF-808D-5391E97CD989}" sibTransId="{FDF4BDBF-458D-41B1-8BE2-EF4E305EBE0E}"/>
    <dgm:cxn modelId="{508A9B62-7E5E-46CA-A1F7-A4608A29F4EC}" srcId="{ED41BF3D-2FBF-4772-BC11-F7843E83FEB7}" destId="{98EBD705-DC8C-4445-8783-0BCEBD563B84}" srcOrd="3" destOrd="0" parTransId="{4B94C933-5EC2-4ED8-BF95-04F47164C71A}" sibTransId="{D31EF006-AD3B-4C89-B03B-535B164841AA}"/>
    <dgm:cxn modelId="{977A184F-3FA8-414C-BF4A-68D4ED43DB81}" srcId="{ED41BF3D-2FBF-4772-BC11-F7843E83FEB7}" destId="{0EEE0A0E-EE13-471D-AF6A-10415181F86D}" srcOrd="1" destOrd="0" parTransId="{0067DE44-F046-4D09-8DBF-C9C304E29461}" sibTransId="{27868305-5FBB-4C5F-9A82-AA49B5E88BE2}"/>
    <dgm:cxn modelId="{E3ADA44F-014D-4FA1-89A1-BF63E360EF36}" type="presOf" srcId="{27BB1EE7-5239-4A98-A598-7F6956FF6D44}" destId="{EBA5AA8A-D23C-4136-8386-00329CD60772}" srcOrd="0" destOrd="0" presId="urn:microsoft.com/office/officeart/2005/8/layout/hierarchy4"/>
    <dgm:cxn modelId="{EB11EF72-8E9C-497D-B89E-D6AFDFA465E6}" type="presOf" srcId="{1A6BBE43-EFF1-4BBF-8A67-976B517B928F}" destId="{9CA2B61B-006B-44FC-A12B-DBF957180175}" srcOrd="0" destOrd="0" presId="urn:microsoft.com/office/officeart/2005/8/layout/hierarchy4"/>
    <dgm:cxn modelId="{D0A67D84-53D5-4EEA-A2FC-628808A34FB5}" srcId="{ED41BF3D-2FBF-4772-BC11-F7843E83FEB7}" destId="{0BBE7190-5BEA-4BD3-BA25-F10576763C02}" srcOrd="0" destOrd="0" parTransId="{334BC672-CB31-495B-84E3-195857241225}" sibTransId="{6975F09D-C98B-41E8-91BB-331971E98E98}"/>
    <dgm:cxn modelId="{BE533789-0E32-4389-A80B-9E817517D840}" srcId="{0BBE7190-5BEA-4BD3-BA25-F10576763C02}" destId="{7891487E-AD42-4263-B6A5-1061FE27AF4B}" srcOrd="0" destOrd="0" parTransId="{43ED5230-BF15-4E22-B107-82C76C0D454D}" sibTransId="{EC36D8FA-7D4B-484A-8760-6C00E774FD87}"/>
    <dgm:cxn modelId="{2507378C-325F-44F9-85FF-3D3E4E2FF86E}" type="presOf" srcId="{5AEF720A-9788-428F-99D2-60F700F78081}" destId="{A0D8045C-24A2-4FE5-95AA-6B82B7357DAD}" srcOrd="0" destOrd="0" presId="urn:microsoft.com/office/officeart/2005/8/layout/hierarchy4"/>
    <dgm:cxn modelId="{DB60D095-F30F-434F-A0C4-63A9743E0F89}" srcId="{5AEF720A-9788-428F-99D2-60F700F78081}" destId="{ED41BF3D-2FBF-4772-BC11-F7843E83FEB7}" srcOrd="0" destOrd="0" parTransId="{82DE6A45-790F-4E3F-82F4-BD26CB26797E}" sibTransId="{4F65716E-6C14-4AC3-B36A-45F9B055597D}"/>
    <dgm:cxn modelId="{D90F579C-D16C-4902-857D-49DFEA5A4BD1}" type="presOf" srcId="{7891487E-AD42-4263-B6A5-1061FE27AF4B}" destId="{6BF896FE-2E3C-4E60-AF37-3641171F9BD8}" srcOrd="0" destOrd="0" presId="urn:microsoft.com/office/officeart/2005/8/layout/hierarchy4"/>
    <dgm:cxn modelId="{40E82DAF-04DE-4D9C-9A4D-909FFAC098AD}" srcId="{ED41BF3D-2FBF-4772-BC11-F7843E83FEB7}" destId="{033731B8-16CA-4109-AC8C-04E822288DF1}" srcOrd="2" destOrd="0" parTransId="{1A8604BC-52CF-49E6-875B-5F48FA1E21A5}" sibTransId="{78FFCBFE-960C-4E77-86F7-26089F2AABD8}"/>
    <dgm:cxn modelId="{E809DAC3-B9ED-4D20-AFED-C6D03D915A27}" type="presOf" srcId="{0EEE0A0E-EE13-471D-AF6A-10415181F86D}" destId="{4B653065-F193-4247-88BD-8AA4512F2489}" srcOrd="0" destOrd="0" presId="urn:microsoft.com/office/officeart/2005/8/layout/hierarchy4"/>
    <dgm:cxn modelId="{C849BFF1-1815-44B4-BF63-4699A038CD0A}" srcId="{0EEE0A0E-EE13-471D-AF6A-10415181F86D}" destId="{1A6BBE43-EFF1-4BBF-8A67-976B517B928F}" srcOrd="0" destOrd="0" parTransId="{090A2255-BA4B-4DCB-8FC2-18C2AC323DE4}" sibTransId="{3F934A97-4EDC-4B67-A119-3411046A9413}"/>
    <dgm:cxn modelId="{3E44EBF7-A5E3-4605-915B-6FCEAACFED28}" type="presOf" srcId="{033731B8-16CA-4109-AC8C-04E822288DF1}" destId="{8C934D07-44E6-4B29-AC6B-18E69DA64141}" srcOrd="0" destOrd="0" presId="urn:microsoft.com/office/officeart/2005/8/layout/hierarchy4"/>
    <dgm:cxn modelId="{2CAECD1A-5750-4B3A-B9CC-6B62EC08342D}" type="presParOf" srcId="{A0D8045C-24A2-4FE5-95AA-6B82B7357DAD}" destId="{526E88DD-2D8B-4F1A-9CC7-A164BFFB2B40}" srcOrd="0" destOrd="0" presId="urn:microsoft.com/office/officeart/2005/8/layout/hierarchy4"/>
    <dgm:cxn modelId="{7FCC27C0-13A8-4571-B563-7D0620087410}" type="presParOf" srcId="{526E88DD-2D8B-4F1A-9CC7-A164BFFB2B40}" destId="{651A4B27-5233-461B-BFD2-0201A67278B2}" srcOrd="0" destOrd="0" presId="urn:microsoft.com/office/officeart/2005/8/layout/hierarchy4"/>
    <dgm:cxn modelId="{8BD68250-BF5C-4403-8FA0-6F0CFC8832BF}" type="presParOf" srcId="{526E88DD-2D8B-4F1A-9CC7-A164BFFB2B40}" destId="{FFBA98F1-40C0-480E-99D2-98F2E0F0CD41}" srcOrd="1" destOrd="0" presId="urn:microsoft.com/office/officeart/2005/8/layout/hierarchy4"/>
    <dgm:cxn modelId="{1C4077E4-6E98-4572-B57A-F77DF2C25B86}" type="presParOf" srcId="{526E88DD-2D8B-4F1A-9CC7-A164BFFB2B40}" destId="{79BFD841-D0E8-4C12-96A9-0DA250FFC541}" srcOrd="2" destOrd="0" presId="urn:microsoft.com/office/officeart/2005/8/layout/hierarchy4"/>
    <dgm:cxn modelId="{2AB8FFF0-C8E2-4063-AE25-FF9136808356}" type="presParOf" srcId="{79BFD841-D0E8-4C12-96A9-0DA250FFC541}" destId="{B04EB17A-EB39-4270-A9D5-7C989001AD1A}" srcOrd="0" destOrd="0" presId="urn:microsoft.com/office/officeart/2005/8/layout/hierarchy4"/>
    <dgm:cxn modelId="{9C592F3B-469E-49C1-B2F6-B10D18CE5430}" type="presParOf" srcId="{B04EB17A-EB39-4270-A9D5-7C989001AD1A}" destId="{82F2A11D-4319-477E-A5F2-1453A13F6E18}" srcOrd="0" destOrd="0" presId="urn:microsoft.com/office/officeart/2005/8/layout/hierarchy4"/>
    <dgm:cxn modelId="{A00D7892-D673-4C31-83A6-3B62C39C5625}" type="presParOf" srcId="{B04EB17A-EB39-4270-A9D5-7C989001AD1A}" destId="{449D1760-1C03-4EC5-A592-1F36B2E1717C}" srcOrd="1" destOrd="0" presId="urn:microsoft.com/office/officeart/2005/8/layout/hierarchy4"/>
    <dgm:cxn modelId="{FBEF6760-6738-486E-8759-E462DADB6C50}" type="presParOf" srcId="{B04EB17A-EB39-4270-A9D5-7C989001AD1A}" destId="{AD7668FE-2335-46DA-A1FF-17D6A7925D54}" srcOrd="2" destOrd="0" presId="urn:microsoft.com/office/officeart/2005/8/layout/hierarchy4"/>
    <dgm:cxn modelId="{8DD3A549-B197-4B6C-A8FC-9A96271369B3}" type="presParOf" srcId="{AD7668FE-2335-46DA-A1FF-17D6A7925D54}" destId="{83A10E9D-4FC9-40DA-B605-1CB11AE88786}" srcOrd="0" destOrd="0" presId="urn:microsoft.com/office/officeart/2005/8/layout/hierarchy4"/>
    <dgm:cxn modelId="{7CCEC05F-D8D8-40B5-B829-D5186525BB48}" type="presParOf" srcId="{83A10E9D-4FC9-40DA-B605-1CB11AE88786}" destId="{6BF896FE-2E3C-4E60-AF37-3641171F9BD8}" srcOrd="0" destOrd="0" presId="urn:microsoft.com/office/officeart/2005/8/layout/hierarchy4"/>
    <dgm:cxn modelId="{A7734845-4394-40D4-A838-5A449D07B6B5}" type="presParOf" srcId="{83A10E9D-4FC9-40DA-B605-1CB11AE88786}" destId="{EDD0F2BB-CEF6-4772-AA0F-4E9E201BF975}" srcOrd="1" destOrd="0" presId="urn:microsoft.com/office/officeart/2005/8/layout/hierarchy4"/>
    <dgm:cxn modelId="{5E0D1FB6-9323-4FB1-AA5B-BE8E959431EC}" type="presParOf" srcId="{79BFD841-D0E8-4C12-96A9-0DA250FFC541}" destId="{5906B037-4B69-47DA-A1E7-C2D7C9D077ED}" srcOrd="1" destOrd="0" presId="urn:microsoft.com/office/officeart/2005/8/layout/hierarchy4"/>
    <dgm:cxn modelId="{25719AAC-E488-4C7A-A912-187E777E058C}" type="presParOf" srcId="{79BFD841-D0E8-4C12-96A9-0DA250FFC541}" destId="{920A214E-3C25-46D6-AC22-AB5DF93C0D01}" srcOrd="2" destOrd="0" presId="urn:microsoft.com/office/officeart/2005/8/layout/hierarchy4"/>
    <dgm:cxn modelId="{7BB8B823-B7F9-4BF6-9BD2-B6B903A398A9}" type="presParOf" srcId="{920A214E-3C25-46D6-AC22-AB5DF93C0D01}" destId="{4B653065-F193-4247-88BD-8AA4512F2489}" srcOrd="0" destOrd="0" presId="urn:microsoft.com/office/officeart/2005/8/layout/hierarchy4"/>
    <dgm:cxn modelId="{C1C42CE0-DE08-4F9E-82CD-F35A429EE249}" type="presParOf" srcId="{920A214E-3C25-46D6-AC22-AB5DF93C0D01}" destId="{D416B310-46C2-4334-B74C-84F2313F6B31}" srcOrd="1" destOrd="0" presId="urn:microsoft.com/office/officeart/2005/8/layout/hierarchy4"/>
    <dgm:cxn modelId="{3039CEFB-A555-4BE9-AE49-D79F86BEEFEE}" type="presParOf" srcId="{920A214E-3C25-46D6-AC22-AB5DF93C0D01}" destId="{00DCFD2A-7562-4365-AE26-7A687629D42A}" srcOrd="2" destOrd="0" presId="urn:microsoft.com/office/officeart/2005/8/layout/hierarchy4"/>
    <dgm:cxn modelId="{18D1FC58-2779-47EF-9130-A2588375F510}" type="presParOf" srcId="{00DCFD2A-7562-4365-AE26-7A687629D42A}" destId="{F521B86C-27CE-4546-9A2B-946DE729442F}" srcOrd="0" destOrd="0" presId="urn:microsoft.com/office/officeart/2005/8/layout/hierarchy4"/>
    <dgm:cxn modelId="{36FF9A9F-8568-4273-942A-F6C6E244419B}" type="presParOf" srcId="{F521B86C-27CE-4546-9A2B-946DE729442F}" destId="{9CA2B61B-006B-44FC-A12B-DBF957180175}" srcOrd="0" destOrd="0" presId="urn:microsoft.com/office/officeart/2005/8/layout/hierarchy4"/>
    <dgm:cxn modelId="{B5029140-3A71-48F5-B834-15CEFA0AE7D9}" type="presParOf" srcId="{F521B86C-27CE-4546-9A2B-946DE729442F}" destId="{D272BA88-CC6E-4835-9F21-1C785DB7BE85}" srcOrd="1" destOrd="0" presId="urn:microsoft.com/office/officeart/2005/8/layout/hierarchy4"/>
    <dgm:cxn modelId="{2857CCE8-DAE2-453F-9372-7B52EDBC7935}" type="presParOf" srcId="{79BFD841-D0E8-4C12-96A9-0DA250FFC541}" destId="{B2E6DED4-76FB-4647-9F70-CBE46DCDE463}" srcOrd="3" destOrd="0" presId="urn:microsoft.com/office/officeart/2005/8/layout/hierarchy4"/>
    <dgm:cxn modelId="{A68DE9E3-CA91-41B4-B313-E0E51F13B00E}" type="presParOf" srcId="{79BFD841-D0E8-4C12-96A9-0DA250FFC541}" destId="{8547700F-44B3-475B-B5A7-E45606EE5BDA}" srcOrd="4" destOrd="0" presId="urn:microsoft.com/office/officeart/2005/8/layout/hierarchy4"/>
    <dgm:cxn modelId="{46303348-0650-485E-B0C4-4B971F93DCD2}" type="presParOf" srcId="{8547700F-44B3-475B-B5A7-E45606EE5BDA}" destId="{8C934D07-44E6-4B29-AC6B-18E69DA64141}" srcOrd="0" destOrd="0" presId="urn:microsoft.com/office/officeart/2005/8/layout/hierarchy4"/>
    <dgm:cxn modelId="{09A7A8DA-72CC-4A96-A173-8FE85D16A087}" type="presParOf" srcId="{8547700F-44B3-475B-B5A7-E45606EE5BDA}" destId="{EBEC5B3E-7401-4706-901A-5A19BFDA99E5}" srcOrd="1" destOrd="0" presId="urn:microsoft.com/office/officeart/2005/8/layout/hierarchy4"/>
    <dgm:cxn modelId="{9A1DA75F-CBD3-48F3-81E7-37184EF4312B}" type="presParOf" srcId="{8547700F-44B3-475B-B5A7-E45606EE5BDA}" destId="{99917DBA-5D0D-4F42-BFEC-3AFE128A7E69}" srcOrd="2" destOrd="0" presId="urn:microsoft.com/office/officeart/2005/8/layout/hierarchy4"/>
    <dgm:cxn modelId="{6A47F395-DEEB-4F24-A5DD-65BBF8FA5B44}" type="presParOf" srcId="{99917DBA-5D0D-4F42-BFEC-3AFE128A7E69}" destId="{7F613BA3-7F33-45CC-B6D3-B8BDEA0771BF}" srcOrd="0" destOrd="0" presId="urn:microsoft.com/office/officeart/2005/8/layout/hierarchy4"/>
    <dgm:cxn modelId="{56CA935A-D2FE-45EB-800A-390EF1D500D4}" type="presParOf" srcId="{7F613BA3-7F33-45CC-B6D3-B8BDEA0771BF}" destId="{EBA5AA8A-D23C-4136-8386-00329CD60772}" srcOrd="0" destOrd="0" presId="urn:microsoft.com/office/officeart/2005/8/layout/hierarchy4"/>
    <dgm:cxn modelId="{6F606089-0FC6-4365-963D-FA65DDFE9AFD}" type="presParOf" srcId="{7F613BA3-7F33-45CC-B6D3-B8BDEA0771BF}" destId="{CD7E1EFB-2A77-4B0C-86F3-D04F767E22CB}" srcOrd="1" destOrd="0" presId="urn:microsoft.com/office/officeart/2005/8/layout/hierarchy4"/>
    <dgm:cxn modelId="{14730042-4F6D-49E0-97D6-5C37088BF71C}" type="presParOf" srcId="{79BFD841-D0E8-4C12-96A9-0DA250FFC541}" destId="{D558234E-4233-4DB8-AF0C-31557BBEF829}" srcOrd="5" destOrd="0" presId="urn:microsoft.com/office/officeart/2005/8/layout/hierarchy4"/>
    <dgm:cxn modelId="{641F18A2-E439-4DA1-AC43-FAE04C5E947F}" type="presParOf" srcId="{79BFD841-D0E8-4C12-96A9-0DA250FFC541}" destId="{241230ED-D67A-40BC-8266-4F37C648696C}" srcOrd="6" destOrd="0" presId="urn:microsoft.com/office/officeart/2005/8/layout/hierarchy4"/>
    <dgm:cxn modelId="{6510C33B-838E-4F96-AF39-21B20CFFD593}" type="presParOf" srcId="{241230ED-D67A-40BC-8266-4F37C648696C}" destId="{8AD84C46-ED3F-4812-A62D-1A42B5AEC965}" srcOrd="0" destOrd="0" presId="urn:microsoft.com/office/officeart/2005/8/layout/hierarchy4"/>
    <dgm:cxn modelId="{C0861950-0DC3-456F-A3E6-369A174BCD22}" type="presParOf" srcId="{241230ED-D67A-40BC-8266-4F37C648696C}" destId="{71F30299-C51C-4939-B502-3C16C5E82C2D}" srcOrd="1" destOrd="0" presId="urn:microsoft.com/office/officeart/2005/8/layout/hierarchy4"/>
    <dgm:cxn modelId="{E4D25886-EAAE-407F-9AA5-68624D377698}" type="presParOf" srcId="{241230ED-D67A-40BC-8266-4F37C648696C}" destId="{500C0252-0792-4526-A704-BE6E433A922B}" srcOrd="2" destOrd="0" presId="urn:microsoft.com/office/officeart/2005/8/layout/hierarchy4"/>
    <dgm:cxn modelId="{5A88B0F8-F333-43AE-B5D1-F294635366A3}" type="presParOf" srcId="{500C0252-0792-4526-A704-BE6E433A922B}" destId="{4C62269D-2931-4A0C-80BF-39F2DB83E6C0}" srcOrd="0" destOrd="0" presId="urn:microsoft.com/office/officeart/2005/8/layout/hierarchy4"/>
    <dgm:cxn modelId="{AD6F1289-E97C-4588-9D3C-CC408113D0FA}" type="presParOf" srcId="{4C62269D-2931-4A0C-80BF-39F2DB83E6C0}" destId="{19DB9CB4-EBBB-4BB6-92ED-B032B5CDECB0}" srcOrd="0" destOrd="0" presId="urn:microsoft.com/office/officeart/2005/8/layout/hierarchy4"/>
    <dgm:cxn modelId="{2F9822DB-8D50-4D93-BF5E-354F5BA8B8C1}" type="presParOf" srcId="{4C62269D-2931-4A0C-80BF-39F2DB83E6C0}" destId="{B20059FD-2C51-493C-900B-AB9DB487B9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A4B27-5233-461B-BFD2-0201A67278B2}">
      <dsp:nvSpPr>
        <dsp:cNvPr id="0" name=""/>
        <dsp:cNvSpPr/>
      </dsp:nvSpPr>
      <dsp:spPr>
        <a:xfrm>
          <a:off x="1060" y="32"/>
          <a:ext cx="6560950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PPA – Plano Plurianual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(4 exercícios)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Planejamento de Ação Governamental</a:t>
          </a:r>
        </a:p>
      </dsp:txBody>
      <dsp:txXfrm>
        <a:off x="46394" y="45366"/>
        <a:ext cx="6470282" cy="1457144"/>
      </dsp:txXfrm>
    </dsp:sp>
    <dsp:sp modelId="{82F2A11D-4319-477E-A5F2-1453A13F6E18}">
      <dsp:nvSpPr>
        <dsp:cNvPr id="0" name=""/>
        <dsp:cNvSpPr/>
      </dsp:nvSpPr>
      <dsp:spPr>
        <a:xfrm>
          <a:off x="1060" y="1664493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LDO A1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Diretrizes Orçamentárias</a:t>
          </a:r>
        </a:p>
      </dsp:txBody>
      <dsp:txXfrm>
        <a:off x="46254" y="1709687"/>
        <a:ext cx="1452638" cy="1457424"/>
      </dsp:txXfrm>
    </dsp:sp>
    <dsp:sp modelId="{6BF896FE-2E3C-4E60-AF37-3641171F9BD8}">
      <dsp:nvSpPr>
        <dsp:cNvPr id="0" name=""/>
        <dsp:cNvSpPr/>
      </dsp:nvSpPr>
      <dsp:spPr>
        <a:xfrm>
          <a:off x="1060" y="3328954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99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LOA A1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Execução da Ação Orçamentária</a:t>
          </a:r>
        </a:p>
      </dsp:txBody>
      <dsp:txXfrm>
        <a:off x="46254" y="3374148"/>
        <a:ext cx="1452638" cy="1457424"/>
      </dsp:txXfrm>
    </dsp:sp>
    <dsp:sp modelId="{4B653065-F193-4247-88BD-8AA4512F2489}">
      <dsp:nvSpPr>
        <dsp:cNvPr id="0" name=""/>
        <dsp:cNvSpPr/>
      </dsp:nvSpPr>
      <dsp:spPr>
        <a:xfrm>
          <a:off x="1673701" y="1664493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LDO A2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Diretrizes Orçamentárias</a:t>
          </a:r>
        </a:p>
      </dsp:txBody>
      <dsp:txXfrm>
        <a:off x="1718895" y="1709687"/>
        <a:ext cx="1452638" cy="1457424"/>
      </dsp:txXfrm>
    </dsp:sp>
    <dsp:sp modelId="{9CA2B61B-006B-44FC-A12B-DBF957180175}">
      <dsp:nvSpPr>
        <dsp:cNvPr id="0" name=""/>
        <dsp:cNvSpPr/>
      </dsp:nvSpPr>
      <dsp:spPr>
        <a:xfrm>
          <a:off x="1673701" y="3328954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99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LOA A2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Execução da Ação Orçamentária</a:t>
          </a:r>
        </a:p>
      </dsp:txBody>
      <dsp:txXfrm>
        <a:off x="1718895" y="3374148"/>
        <a:ext cx="1452638" cy="1457424"/>
      </dsp:txXfrm>
    </dsp:sp>
    <dsp:sp modelId="{8C934D07-44E6-4B29-AC6B-18E69DA64141}">
      <dsp:nvSpPr>
        <dsp:cNvPr id="0" name=""/>
        <dsp:cNvSpPr/>
      </dsp:nvSpPr>
      <dsp:spPr>
        <a:xfrm>
          <a:off x="3346343" y="1664493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LDO A3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Diretrizes Orçamentárias</a:t>
          </a:r>
        </a:p>
      </dsp:txBody>
      <dsp:txXfrm>
        <a:off x="3391537" y="1709687"/>
        <a:ext cx="1452638" cy="1457424"/>
      </dsp:txXfrm>
    </dsp:sp>
    <dsp:sp modelId="{EBA5AA8A-D23C-4136-8386-00329CD60772}">
      <dsp:nvSpPr>
        <dsp:cNvPr id="0" name=""/>
        <dsp:cNvSpPr/>
      </dsp:nvSpPr>
      <dsp:spPr>
        <a:xfrm>
          <a:off x="3346343" y="3328954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99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LOA A3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Execução da Ação Orçamentária</a:t>
          </a:r>
        </a:p>
      </dsp:txBody>
      <dsp:txXfrm>
        <a:off x="3391537" y="3374148"/>
        <a:ext cx="1452638" cy="1457424"/>
      </dsp:txXfrm>
    </dsp:sp>
    <dsp:sp modelId="{8AD84C46-ED3F-4812-A62D-1A42B5AEC965}">
      <dsp:nvSpPr>
        <dsp:cNvPr id="0" name=""/>
        <dsp:cNvSpPr/>
      </dsp:nvSpPr>
      <dsp:spPr>
        <a:xfrm>
          <a:off x="5018984" y="1664493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LDO A4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Diretrizes Orçamentárias</a:t>
          </a:r>
        </a:p>
      </dsp:txBody>
      <dsp:txXfrm>
        <a:off x="5064178" y="1709687"/>
        <a:ext cx="1452638" cy="1457424"/>
      </dsp:txXfrm>
    </dsp:sp>
    <dsp:sp modelId="{19DB9CB4-EBBB-4BB6-92ED-B032B5CDECB0}">
      <dsp:nvSpPr>
        <dsp:cNvPr id="0" name=""/>
        <dsp:cNvSpPr/>
      </dsp:nvSpPr>
      <dsp:spPr>
        <a:xfrm>
          <a:off x="5018984" y="3328954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99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LOA A4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Execução da Ação Orçamentária</a:t>
          </a:r>
        </a:p>
      </dsp:txBody>
      <dsp:txXfrm>
        <a:off x="5064178" y="3374148"/>
        <a:ext cx="1452638" cy="145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A6A530D-9E80-4575-8662-7C2EDF96D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88F0DD-9E9D-4592-9115-A822AB847F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3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E035ECCC-A01C-4F53-A919-37D6B4E9C105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07C5E9-A1C2-4F46-83AA-BFBA619E0B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BDC720-FD0A-43B5-AD4E-088129A043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6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9F35F3D6-A548-4CAA-A5C9-B8E698603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569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F109567C-C935-4929-B889-5BC5E28D9E1E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5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ECCBCB3D-F7DD-4574-9490-F93F750BC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658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31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FE3F20CC-3BF1-4A7D-84B3-3C9A67F09C5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B61DE8A-7AE3-4C6C-9B74-2F9643C588C7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spc="-10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1" y="69562"/>
            <a:ext cx="11713301" cy="551126"/>
          </a:xfrm>
        </p:spPr>
        <p:txBody>
          <a:bodyPr/>
          <a:lstStyle>
            <a:lvl1pPr>
              <a:defRPr>
                <a:ln w="3175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641709"/>
            <a:ext cx="11689297" cy="59046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3326C56-7B55-4BB2-BB89-1F466EF09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92" y="69562"/>
            <a:ext cx="2263558" cy="551127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FE3F20CC-3BF1-4A7D-84B3-3C9A67F09C54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B61DE8A-7AE3-4C6C-9B74-2F9643C588C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6712"/>
            <a:ext cx="5384800" cy="5554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712"/>
            <a:ext cx="5384800" cy="5554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45022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91640"/>
            <a:ext cx="5242560" cy="4698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845022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1691640"/>
            <a:ext cx="5242560" cy="4698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spc="-10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CBD986-7343-4A82-A2FA-51E4DDB79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47" y="91436"/>
            <a:ext cx="1877963" cy="45724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12281"/>
            <a:ext cx="12192000" cy="4572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51" y="91436"/>
            <a:ext cx="11713301" cy="457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620688"/>
            <a:ext cx="11713301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FCE2E9B-130F-44EC-A00A-C1AEF3718EBC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med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lang="en-US" sz="2800" b="1" kern="1200" spc="-100" baseline="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PM%20Cl&#225;udia\LOA2020\LDO%20CL&#193;UDIA%202020.xlsx!LOA%20RECEITA!L6C1:L16C12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PM%20Cl&#225;udia\LOA2020\LDO%20CL&#193;UDIA%202020.xlsx!LOA%20RECEITA!%5bLDO%20CL&#193;UDIA%202020.xlsx%5dLOA%20RECEITA%20Gr&#225;fico%207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PM%20Cl&#225;udia\LOA2020\LDO%20CL&#193;UDIA%202020.xlsx!Loa%20Secretaria!L23C1:L37C2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PM%20Cl&#225;udia\LOA2020\LDO%20CL&#193;UDIA%202020.xlsx!LOA%20FUN&#199;&#195;O!%5bLDO%20CL&#193;UDIA%202020.xlsx%5dLOA%20FUN&#199;&#195;O%20Gr&#225;fico%203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PM%20Cl&#225;udia\LOA2020\LDO%20CL&#193;UDIA%202020.xlsx!LOA%20PROGRAMA!L37C1:L49C2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PM%20Cl&#225;udia\LOA2020\LDO%20CL&#193;UDIA%202020.xlsx!LOA%20PROGRAMA!L68C1:L84C2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PM%20Cl&#225;udia\LOA2020\LDO%20CL&#193;UDIA%202020.xlsx!LOA%20ELEMENTO%20DE%20DESPESA!%5bLDO%20CL&#193;UDIA%202020.xlsx%5dLOA%20ELEMENTO%20DE%20DESPESA%20Gr&#225;fico%20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9416" y="2348881"/>
            <a:ext cx="10369152" cy="1008112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rgbClr val="0070C0"/>
                </a:solidFill>
              </a:rPr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416" y="3501008"/>
            <a:ext cx="10585176" cy="720080"/>
          </a:xfrm>
        </p:spPr>
        <p:txBody>
          <a:bodyPr>
            <a:normAutofit/>
          </a:bodyPr>
          <a:lstStyle/>
          <a:p>
            <a:pPr marL="64008" algn="ctr"/>
            <a:r>
              <a:rPr lang="pt-BR" b="1" dirty="0"/>
              <a:t>Lei Orçamentária Anual – LOA 2020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393C09-F656-4A99-B35B-683AC0759555}"/>
              </a:ext>
            </a:extLst>
          </p:cNvPr>
          <p:cNvSpPr txBox="1"/>
          <p:nvPr/>
        </p:nvSpPr>
        <p:spPr>
          <a:xfrm>
            <a:off x="4906187" y="6381328"/>
            <a:ext cx="24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de setembro de 2019</a:t>
            </a:r>
          </a:p>
        </p:txBody>
      </p:sp>
      <p:pic>
        <p:nvPicPr>
          <p:cNvPr id="6" name="Picture 2" descr="A imagem pode conter: texto">
            <a:extLst>
              <a:ext uri="{FF2B5EF4-FFF2-40B4-BE49-F238E27FC236}">
                <a16:creationId xmlns:a16="http://schemas.microsoft.com/office/drawing/2014/main" id="{2303A5DA-055A-4749-A423-168B1568C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7400" r="8000" b="36351"/>
          <a:stretch/>
        </p:blipFill>
        <p:spPr bwMode="auto">
          <a:xfrm>
            <a:off x="3348359" y="746861"/>
            <a:ext cx="5126461" cy="16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79423"/>
      </p:ext>
    </p:extLst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E310E-BE26-40E7-95BA-69F496E8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da Receita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1944284-C7F3-4C77-84F1-D8EA851C2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134336"/>
              </p:ext>
            </p:extLst>
          </p:nvPr>
        </p:nvGraphicFramePr>
        <p:xfrm>
          <a:off x="3863752" y="497320"/>
          <a:ext cx="4208016" cy="350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F6B91A2B-821C-41EB-BD3C-0EF0915BE299}"/>
              </a:ext>
            </a:extLst>
          </p:cNvPr>
          <p:cNvSpPr/>
          <p:nvPr/>
        </p:nvSpPr>
        <p:spPr>
          <a:xfrm>
            <a:off x="1343472" y="620688"/>
            <a:ext cx="1584176" cy="15121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Governo Federal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10D0671-0471-4B9D-A39C-878143CB8018}"/>
              </a:ext>
            </a:extLst>
          </p:cNvPr>
          <p:cNvSpPr/>
          <p:nvPr/>
        </p:nvSpPr>
        <p:spPr>
          <a:xfrm>
            <a:off x="5175672" y="5013176"/>
            <a:ext cx="1584176" cy="15121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Governo Estadual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06AF1DD-FCA2-4B94-96A8-3F0DB5A23AA8}"/>
              </a:ext>
            </a:extLst>
          </p:cNvPr>
          <p:cNvSpPr/>
          <p:nvPr/>
        </p:nvSpPr>
        <p:spPr>
          <a:xfrm>
            <a:off x="9120336" y="620688"/>
            <a:ext cx="15841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Contribuintes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9B41DCF1-1175-4626-BD92-B9A1DF13ECB6}"/>
              </a:ext>
            </a:extLst>
          </p:cNvPr>
          <p:cNvSpPr/>
          <p:nvPr/>
        </p:nvSpPr>
        <p:spPr>
          <a:xfrm rot="1337348">
            <a:off x="3116134" y="1372642"/>
            <a:ext cx="1376858" cy="504056"/>
          </a:xfrm>
          <a:prstGeom prst="rightArrow">
            <a:avLst>
              <a:gd name="adj1" fmla="val 50000"/>
              <a:gd name="adj2" fmla="val 8130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F6DA4ABD-F9DF-4B9F-BB2F-4C7873B7AC8B}"/>
              </a:ext>
            </a:extLst>
          </p:cNvPr>
          <p:cNvSpPr/>
          <p:nvPr/>
        </p:nvSpPr>
        <p:spPr>
          <a:xfrm rot="20262652" flipH="1">
            <a:off x="7580949" y="1372642"/>
            <a:ext cx="1376858" cy="504056"/>
          </a:xfrm>
          <a:prstGeom prst="rightArrow">
            <a:avLst>
              <a:gd name="adj1" fmla="val 50000"/>
              <a:gd name="adj2" fmla="val 81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2B7E90E0-6AAE-4F7C-A8DB-9C27F3111804}"/>
              </a:ext>
            </a:extLst>
          </p:cNvPr>
          <p:cNvSpPr/>
          <p:nvPr/>
        </p:nvSpPr>
        <p:spPr>
          <a:xfrm>
            <a:off x="5751736" y="3933056"/>
            <a:ext cx="432048" cy="94242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111FDF-085C-4867-BF52-D0F0EF4C85E1}"/>
              </a:ext>
            </a:extLst>
          </p:cNvPr>
          <p:cNvSpPr txBox="1"/>
          <p:nvPr/>
        </p:nvSpPr>
        <p:spPr>
          <a:xfrm>
            <a:off x="6239482" y="3997513"/>
            <a:ext cx="1353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IPVA</a:t>
            </a:r>
          </a:p>
          <a:p>
            <a:r>
              <a:rPr lang="pt-BR" sz="1200" dirty="0"/>
              <a:t>ICMS</a:t>
            </a:r>
          </a:p>
          <a:p>
            <a:r>
              <a:rPr lang="pt-BR" sz="1200" dirty="0"/>
              <a:t>Saúde</a:t>
            </a:r>
          </a:p>
          <a:p>
            <a:r>
              <a:rPr lang="pt-BR" sz="1200" dirty="0"/>
              <a:t>Educação</a:t>
            </a:r>
          </a:p>
          <a:p>
            <a:r>
              <a:rPr lang="pt-BR" sz="1200" dirty="0"/>
              <a:t>Assist. Social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034DB3-3EE4-47B1-84CA-F74C14B02DDF}"/>
              </a:ext>
            </a:extLst>
          </p:cNvPr>
          <p:cNvSpPr txBox="1"/>
          <p:nvPr/>
        </p:nvSpPr>
        <p:spPr>
          <a:xfrm>
            <a:off x="8466235" y="1722667"/>
            <a:ext cx="585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IPTU</a:t>
            </a:r>
          </a:p>
          <a:p>
            <a:r>
              <a:rPr lang="pt-BR" sz="1200" dirty="0"/>
              <a:t>ISS</a:t>
            </a:r>
          </a:p>
          <a:p>
            <a:r>
              <a:rPr lang="pt-BR" sz="1200" dirty="0"/>
              <a:t>ITBI</a:t>
            </a:r>
          </a:p>
          <a:p>
            <a:r>
              <a:rPr lang="pt-BR" sz="1200" dirty="0"/>
              <a:t>Taxas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7C8A3CD-AA38-4B7B-95D9-1D80596C5686}"/>
              </a:ext>
            </a:extLst>
          </p:cNvPr>
          <p:cNvSpPr txBox="1"/>
          <p:nvPr/>
        </p:nvSpPr>
        <p:spPr>
          <a:xfrm>
            <a:off x="3046025" y="1722668"/>
            <a:ext cx="109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FPM</a:t>
            </a:r>
          </a:p>
          <a:p>
            <a:r>
              <a:rPr lang="pt-BR" sz="1200" dirty="0"/>
              <a:t>FUNDEB</a:t>
            </a:r>
          </a:p>
          <a:p>
            <a:r>
              <a:rPr lang="pt-BR" sz="1200" dirty="0"/>
              <a:t>Saúde</a:t>
            </a:r>
          </a:p>
          <a:p>
            <a:r>
              <a:rPr lang="pt-BR" sz="1200" dirty="0"/>
              <a:t>Educação</a:t>
            </a:r>
          </a:p>
          <a:p>
            <a:r>
              <a:rPr lang="pt-BR" sz="1200" dirty="0"/>
              <a:t>Assist. Social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C7290F-861A-4C4A-8E04-84370DC9AD4F}"/>
              </a:ext>
            </a:extLst>
          </p:cNvPr>
          <p:cNvSpPr txBox="1"/>
          <p:nvPr/>
        </p:nvSpPr>
        <p:spPr>
          <a:xfrm>
            <a:off x="1019265" y="4044294"/>
            <a:ext cx="360868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O Desempenho econômico </a:t>
            </a:r>
          </a:p>
          <a:p>
            <a:r>
              <a:rPr lang="pt-BR" dirty="0">
                <a:solidFill>
                  <a:schemeClr val="tx2"/>
                </a:solidFill>
              </a:rPr>
              <a:t>de qualquer parte, influencia </a:t>
            </a:r>
          </a:p>
          <a:p>
            <a:r>
              <a:rPr lang="pt-BR" dirty="0">
                <a:solidFill>
                  <a:schemeClr val="tx2"/>
                </a:solidFill>
              </a:rPr>
              <a:t>diretamente na Receita Municipal</a:t>
            </a:r>
          </a:p>
        </p:txBody>
      </p:sp>
    </p:spTree>
    <p:extLst>
      <p:ext uri="{BB962C8B-B14F-4D97-AF65-F5344CB8AC3E}">
        <p14:creationId xmlns:p14="http://schemas.microsoft.com/office/powerpoint/2010/main" val="1646376127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572D0-0833-4F52-B8DC-008D807A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Cenário da Receita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5FC10F7-20B8-448C-8D27-9D5A59B2D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370048"/>
              </p:ext>
            </p:extLst>
          </p:nvPr>
        </p:nvGraphicFramePr>
        <p:xfrm>
          <a:off x="239713" y="2497138"/>
          <a:ext cx="117125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Worksheet" r:id="rId3" imgW="11220604" imgH="2295381" progId="Excel.Sheet.12">
                  <p:link updateAutomatic="1"/>
                </p:oleObj>
              </mc:Choice>
              <mc:Fallback>
                <p:oleObj name="Worksheet" r:id="rId3" imgW="11220604" imgH="229538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13" y="2497138"/>
                        <a:ext cx="11712575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80673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572D0-0833-4F52-B8DC-008D807A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das Receitas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99262C5-23BB-40A8-9187-18A982374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114018"/>
              </p:ext>
            </p:extLst>
          </p:nvPr>
        </p:nvGraphicFramePr>
        <p:xfrm>
          <a:off x="623392" y="1196752"/>
          <a:ext cx="10945216" cy="463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Worksheet" r:id="rId3" imgW="7305534" imgH="3933910" progId="Excel.Sheet.12">
                  <p:link updateAutomatic="1"/>
                </p:oleObj>
              </mc:Choice>
              <mc:Fallback>
                <p:oleObj name="Worksheet" r:id="rId3" imgW="7305534" imgH="39339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1196752"/>
                        <a:ext cx="10945216" cy="4632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979893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A0F63-B487-4D04-8142-BAED163A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 fixada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A4F390-B363-4C76-82A5-3D6A5CA99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Metas de Despesa para o próximo exercício</a:t>
            </a:r>
          </a:p>
        </p:txBody>
      </p:sp>
    </p:spTree>
    <p:extLst>
      <p:ext uri="{BB962C8B-B14F-4D97-AF65-F5344CB8AC3E}">
        <p14:creationId xmlns:p14="http://schemas.microsoft.com/office/powerpoint/2010/main" val="463012810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32A4A-05E6-45F4-9886-992D6BCE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LOA – Estrutura da Despesa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A76DA32-5B79-4F67-9F19-AA33B9543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570486"/>
              </p:ext>
            </p:extLst>
          </p:nvPr>
        </p:nvGraphicFramePr>
        <p:xfrm>
          <a:off x="1055440" y="1427696"/>
          <a:ext cx="10081120" cy="40026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663436995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931153837"/>
                    </a:ext>
                  </a:extLst>
                </a:gridCol>
              </a:tblGrid>
              <a:tr h="1777568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Classificação Institucional</a:t>
                      </a:r>
                    </a:p>
                    <a:p>
                      <a:pPr algn="ctr"/>
                      <a:r>
                        <a:rPr lang="pt-BR" sz="1400" b="0" i="1" dirty="0"/>
                        <a:t>Estrutura organizacional de alocação</a:t>
                      </a:r>
                    </a:p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Órgão</a:t>
                      </a:r>
                    </a:p>
                    <a:p>
                      <a:pPr algn="ctr"/>
                      <a:r>
                        <a:rPr lang="pt-BR" dirty="0"/>
                        <a:t>Unidade</a:t>
                      </a:r>
                    </a:p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Classificação Funcional</a:t>
                      </a:r>
                    </a:p>
                    <a:p>
                      <a:pPr algn="ctr"/>
                      <a:r>
                        <a:rPr lang="pt-BR" i="1" dirty="0"/>
                        <a:t> </a:t>
                      </a:r>
                      <a:r>
                        <a:rPr lang="pt-BR" sz="1400" i="1" dirty="0"/>
                        <a:t>“em que” a despesa será realizada</a:t>
                      </a:r>
                    </a:p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Função</a:t>
                      </a:r>
                    </a:p>
                    <a:p>
                      <a:pPr algn="ctr"/>
                      <a:r>
                        <a:rPr lang="pt-BR" dirty="0"/>
                        <a:t>Subfunção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417043"/>
                  </a:ext>
                </a:extLst>
              </a:tr>
              <a:tr h="2110864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Estrutura Programática</a:t>
                      </a:r>
                    </a:p>
                    <a:p>
                      <a:pPr algn="ctr"/>
                      <a:r>
                        <a:rPr lang="pt-BR" sz="1400" i="1" dirty="0"/>
                        <a:t> Objetivos do Plano Plurianual - PPA</a:t>
                      </a:r>
                    </a:p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Programa</a:t>
                      </a:r>
                    </a:p>
                    <a:p>
                      <a:pPr algn="ctr"/>
                      <a:r>
                        <a:rPr lang="pt-BR" dirty="0"/>
                        <a:t>Ação</a:t>
                      </a:r>
                    </a:p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Natureza da Despesa</a:t>
                      </a:r>
                    </a:p>
                    <a:p>
                      <a:pPr algn="ctr"/>
                      <a:r>
                        <a:rPr lang="pt-BR" sz="1400" dirty="0"/>
                        <a:t> </a:t>
                      </a:r>
                      <a:r>
                        <a:rPr lang="pt-BR" sz="1400" i="1" dirty="0"/>
                        <a:t>Detalhamento da despesa</a:t>
                      </a:r>
                    </a:p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Categoria Econômica</a:t>
                      </a:r>
                    </a:p>
                    <a:p>
                      <a:pPr algn="ctr"/>
                      <a:r>
                        <a:rPr lang="pt-BR" dirty="0"/>
                        <a:t>Grupo de Despesa</a:t>
                      </a:r>
                    </a:p>
                    <a:p>
                      <a:pPr algn="ctr"/>
                      <a:r>
                        <a:rPr lang="pt-BR" dirty="0"/>
                        <a:t>Modalidade de Aplicação</a:t>
                      </a:r>
                    </a:p>
                    <a:p>
                      <a:pPr algn="ctr"/>
                      <a:r>
                        <a:rPr lang="pt-BR" dirty="0"/>
                        <a:t>Elemento</a:t>
                      </a:r>
                    </a:p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4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401579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9BCB4-01A0-4B7E-9C0F-CFC5296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Secretaria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C9941A0-84C4-47DA-9901-51204C23F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99583"/>
              </p:ext>
            </p:extLst>
          </p:nvPr>
        </p:nvGraphicFramePr>
        <p:xfrm>
          <a:off x="803412" y="908720"/>
          <a:ext cx="10585176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Worksheet" r:id="rId3" imgW="4991138" imgH="2866952" progId="Excel.Sheet.12">
                  <p:link updateAutomatic="1"/>
                </p:oleObj>
              </mc:Choice>
              <mc:Fallback>
                <p:oleObj name="Worksheet" r:id="rId3" imgW="4991138" imgH="28669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412" y="908720"/>
                        <a:ext cx="10585176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105639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0A42B-C903-47C2-9EB9-84E9C65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Função de Governo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E60ACAE-3120-4D1A-9732-F882344C4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45034"/>
              </p:ext>
            </p:extLst>
          </p:nvPr>
        </p:nvGraphicFramePr>
        <p:xfrm>
          <a:off x="911424" y="811113"/>
          <a:ext cx="10369152" cy="523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Worksheet" r:id="rId3" imgW="7134195" imgH="4810218" progId="Excel.Sheet.12">
                  <p:link updateAutomatic="1"/>
                </p:oleObj>
              </mc:Choice>
              <mc:Fallback>
                <p:oleObj name="Worksheet" r:id="rId3" imgW="7134195" imgH="48102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424" y="811113"/>
                        <a:ext cx="10369152" cy="5235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5332024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Programas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DE82DBB-3FC7-4896-A090-44E1A214C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47992"/>
              </p:ext>
            </p:extLst>
          </p:nvPr>
        </p:nvGraphicFramePr>
        <p:xfrm>
          <a:off x="395367" y="800708"/>
          <a:ext cx="11401265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Worksheet" r:id="rId3" imgW="5772185" imgH="2486031" progId="Excel.Sheet.12">
                  <p:link updateAutomatic="1"/>
                </p:oleObj>
              </mc:Choice>
              <mc:Fallback>
                <p:oleObj name="Worksheet" r:id="rId3" imgW="5772185" imgH="24860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367" y="800708"/>
                        <a:ext cx="11401265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919070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Programas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561269E-941B-4A0E-8D03-E250183BE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63357"/>
              </p:ext>
            </p:extLst>
          </p:nvPr>
        </p:nvGraphicFramePr>
        <p:xfrm>
          <a:off x="407740" y="716260"/>
          <a:ext cx="11376520" cy="559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Worksheet" r:id="rId3" imgW="5772185" imgH="3247873" progId="Excel.Sheet.12">
                  <p:link updateAutomatic="1"/>
                </p:oleObj>
              </mc:Choice>
              <mc:Fallback>
                <p:oleObj name="Worksheet" r:id="rId3" imgW="5772185" imgH="324787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740" y="716260"/>
                        <a:ext cx="11376520" cy="5593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465071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3057F7A-EAF3-49A1-A295-8CE4C4D7E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125480"/>
              </p:ext>
            </p:extLst>
          </p:nvPr>
        </p:nvGraphicFramePr>
        <p:xfrm>
          <a:off x="479376" y="800708"/>
          <a:ext cx="11233248" cy="550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Worksheet" r:id="rId3" imgW="6305491" imgH="3238397" progId="Excel.Sheet.12">
                  <p:embed/>
                </p:oleObj>
              </mc:Choice>
              <mc:Fallback>
                <p:oleObj name="Worksheet" r:id="rId3" imgW="6305491" imgH="32383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6" y="800708"/>
                        <a:ext cx="11233248" cy="550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841048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AB56714-3E71-47B2-8C74-F44C5A22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da Audiência Pública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64EA78E-50E0-49A0-AEBF-8F0F214A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Apresentação do </a:t>
            </a:r>
            <a:r>
              <a:rPr lang="pt-BR" b="1" dirty="0"/>
              <a:t>Projeto de Lei Orçamentária Anual – LOA 2020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Fundamentação legal:</a:t>
            </a:r>
          </a:p>
          <a:p>
            <a:pPr lvl="1"/>
            <a:r>
              <a:rPr lang="pt-BR" dirty="0"/>
              <a:t>Lei de Responsabilidade Fiscal – art.48;</a:t>
            </a:r>
          </a:p>
          <a:p>
            <a:pPr lvl="1"/>
            <a:r>
              <a:rPr lang="pt-BR" dirty="0"/>
              <a:t>Lei Federal 10.257/2001 – Estatuto das Cidades - art. 44;</a:t>
            </a:r>
          </a:p>
        </p:txBody>
      </p:sp>
    </p:spTree>
    <p:extLst>
      <p:ext uri="{BB962C8B-B14F-4D97-AF65-F5344CB8AC3E}">
        <p14:creationId xmlns:p14="http://schemas.microsoft.com/office/powerpoint/2010/main" val="1096029960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C5DB4A0-CD73-41D5-836B-CB8860A51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564394"/>
              </p:ext>
            </p:extLst>
          </p:nvPr>
        </p:nvGraphicFramePr>
        <p:xfrm>
          <a:off x="479376" y="692696"/>
          <a:ext cx="11233248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Worksheet" r:id="rId3" imgW="6305491" imgH="2552739" progId="Excel.Sheet.12">
                  <p:embed/>
                </p:oleObj>
              </mc:Choice>
              <mc:Fallback>
                <p:oleObj name="Worksheet" r:id="rId3" imgW="6305491" imgH="25527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6" y="692696"/>
                        <a:ext cx="11233248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647625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AE51D44-1EB0-4A74-8847-C46F97669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300283"/>
              </p:ext>
            </p:extLst>
          </p:nvPr>
        </p:nvGraphicFramePr>
        <p:xfrm>
          <a:off x="443372" y="656692"/>
          <a:ext cx="11305256" cy="572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Worksheet" r:id="rId3" imgW="6305491" imgH="3228922" progId="Excel.Sheet.12">
                  <p:embed/>
                </p:oleObj>
              </mc:Choice>
              <mc:Fallback>
                <p:oleObj name="Worksheet" r:id="rId3" imgW="6305491" imgH="32289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372" y="656692"/>
                        <a:ext cx="11305256" cy="5724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133553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088504A-4D0B-4030-842E-634C3EE8B2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70468"/>
              </p:ext>
            </p:extLst>
          </p:nvPr>
        </p:nvGraphicFramePr>
        <p:xfrm>
          <a:off x="515380" y="620687"/>
          <a:ext cx="11161240" cy="561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Worksheet" r:id="rId3" imgW="6400805" imgH="4514957" progId="Excel.Sheet.12">
                  <p:embed/>
                </p:oleObj>
              </mc:Choice>
              <mc:Fallback>
                <p:oleObj name="Worksheet" r:id="rId3" imgW="6400805" imgH="4514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380" y="620687"/>
                        <a:ext cx="11161240" cy="561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699369"/>
      </p:ext>
    </p:extLst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890BC3A-7D75-4B9A-9B54-2835B9061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24126"/>
              </p:ext>
            </p:extLst>
          </p:nvPr>
        </p:nvGraphicFramePr>
        <p:xfrm>
          <a:off x="479376" y="620688"/>
          <a:ext cx="11233248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Worksheet" r:id="rId3" imgW="6305491" imgH="4391015" progId="Excel.Sheet.12">
                  <p:embed/>
                </p:oleObj>
              </mc:Choice>
              <mc:Fallback>
                <p:oleObj name="Worksheet" r:id="rId3" imgW="6305491" imgH="43910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6" y="620688"/>
                        <a:ext cx="11233248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558654"/>
      </p:ext>
    </p:extLst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68E086B-F424-48AA-B4B9-A9FAD014B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74135"/>
              </p:ext>
            </p:extLst>
          </p:nvPr>
        </p:nvGraphicFramePr>
        <p:xfrm>
          <a:off x="479376" y="620688"/>
          <a:ext cx="11233248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Worksheet" r:id="rId3" imgW="6305491" imgH="4200365" progId="Excel.Sheet.12">
                  <p:embed/>
                </p:oleObj>
              </mc:Choice>
              <mc:Fallback>
                <p:oleObj name="Worksheet" r:id="rId3" imgW="6305491" imgH="4200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6" y="620688"/>
                        <a:ext cx="11233248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956411"/>
      </p:ext>
    </p:extLst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8B3EFEF-F1A4-427C-BC5C-B74265802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984685"/>
              </p:ext>
            </p:extLst>
          </p:nvPr>
        </p:nvGraphicFramePr>
        <p:xfrm>
          <a:off x="515380" y="620688"/>
          <a:ext cx="11161240" cy="572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Worksheet" r:id="rId3" imgW="6305491" imgH="4010094" progId="Excel.Sheet.12">
                  <p:embed/>
                </p:oleObj>
              </mc:Choice>
              <mc:Fallback>
                <p:oleObj name="Worksheet" r:id="rId3" imgW="6305491" imgH="40100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380" y="620688"/>
                        <a:ext cx="11161240" cy="5725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636632"/>
      </p:ext>
    </p:extLst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A524EE0-9555-4DA6-902C-00F7C0559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38805"/>
              </p:ext>
            </p:extLst>
          </p:nvPr>
        </p:nvGraphicFramePr>
        <p:xfrm>
          <a:off x="533382" y="620688"/>
          <a:ext cx="11125236" cy="545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Worksheet" r:id="rId3" imgW="6305491" imgH="3247873" progId="Excel.Sheet.12">
                  <p:embed/>
                </p:oleObj>
              </mc:Choice>
              <mc:Fallback>
                <p:oleObj name="Worksheet" r:id="rId3" imgW="6305491" imgH="32478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382" y="620688"/>
                        <a:ext cx="11125236" cy="5453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522194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0949EFA-0447-47F2-947D-5DF28A657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2470"/>
              </p:ext>
            </p:extLst>
          </p:nvPr>
        </p:nvGraphicFramePr>
        <p:xfrm>
          <a:off x="551384" y="620688"/>
          <a:ext cx="11089232" cy="542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Worksheet" r:id="rId3" imgW="6305491" imgH="3057602" progId="Excel.Sheet.12">
                  <p:embed/>
                </p:oleObj>
              </mc:Choice>
              <mc:Fallback>
                <p:oleObj name="Worksheet" r:id="rId3" imgW="6305491" imgH="30576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620688"/>
                        <a:ext cx="11089232" cy="5426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534827"/>
      </p:ext>
    </p:extLst>
  </p:cSld>
  <p:clrMapOvr>
    <a:masterClrMapping/>
  </p:clrMapOvr>
  <p:transition spd="med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D412A62-7E8A-4979-A01B-FA8560959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824396"/>
              </p:ext>
            </p:extLst>
          </p:nvPr>
        </p:nvGraphicFramePr>
        <p:xfrm>
          <a:off x="551384" y="980727"/>
          <a:ext cx="11089231" cy="489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Worksheet" r:id="rId3" imgW="6305491" imgH="3057602" progId="Excel.Sheet.12">
                  <p:embed/>
                </p:oleObj>
              </mc:Choice>
              <mc:Fallback>
                <p:oleObj name="Worksheet" r:id="rId3" imgW="6305491" imgH="30576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980727"/>
                        <a:ext cx="11089231" cy="4896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975712"/>
      </p:ext>
    </p:extLst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CFAACA7-7B7F-468C-96B4-0A722517D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03894"/>
              </p:ext>
            </p:extLst>
          </p:nvPr>
        </p:nvGraphicFramePr>
        <p:xfrm>
          <a:off x="551384" y="692696"/>
          <a:ext cx="11089231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Worksheet" r:id="rId3" imgW="6305491" imgH="2295381" progId="Excel.Sheet.12">
                  <p:embed/>
                </p:oleObj>
              </mc:Choice>
              <mc:Fallback>
                <p:oleObj name="Worksheet" r:id="rId3" imgW="6305491" imgH="22953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692696"/>
                        <a:ext cx="11089231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493494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F0F36-2084-4DA2-B050-AE0522D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ORÇAMENTÁRIA ANUAL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206682-16CB-4D83-9CCF-03D38BDF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</p:spTree>
    <p:extLst>
      <p:ext uri="{BB962C8B-B14F-4D97-AF65-F5344CB8AC3E}">
        <p14:creationId xmlns:p14="http://schemas.microsoft.com/office/powerpoint/2010/main" val="789826130"/>
      </p:ext>
    </p:extLst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A09E8-269B-4A26-B225-4DACC8EE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Órgão/Elemento de Despesa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9A1FE24-1F16-4AAF-9E35-DB96752633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07870"/>
              </p:ext>
            </p:extLst>
          </p:nvPr>
        </p:nvGraphicFramePr>
        <p:xfrm>
          <a:off x="551384" y="692696"/>
          <a:ext cx="11017224" cy="583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Worksheet" r:id="rId3" imgW="6305491" imgH="4581665" progId="Excel.Sheet.12">
                  <p:embed/>
                </p:oleObj>
              </mc:Choice>
              <mc:Fallback>
                <p:oleObj name="Worksheet" r:id="rId3" imgW="6305491" imgH="45816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692696"/>
                        <a:ext cx="11017224" cy="5832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651023"/>
      </p:ext>
    </p:extLst>
  </p:cSld>
  <p:clrMapOvr>
    <a:masterClrMapping/>
  </p:clrMapOvr>
  <p:transition spd="med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4200D-9EAE-4F2C-9513-C7B4F6CE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Tipo de Despesa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649F6FF-3E3B-4712-94CD-974E1A7C3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80966"/>
              </p:ext>
            </p:extLst>
          </p:nvPr>
        </p:nvGraphicFramePr>
        <p:xfrm>
          <a:off x="551384" y="2132856"/>
          <a:ext cx="11089232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Worksheet" r:id="rId3" imgW="3981639" imgH="1342889" progId="Excel.Sheet.12">
                  <p:embed/>
                </p:oleObj>
              </mc:Choice>
              <mc:Fallback>
                <p:oleObj name="Worksheet" r:id="rId3" imgW="3981639" imgH="13428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2132856"/>
                        <a:ext cx="11089232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446075"/>
      </p:ext>
    </p:extLst>
  </p:cSld>
  <p:clrMapOvr>
    <a:masterClrMapping/>
  </p:clrMapOvr>
  <p:transition spd="med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4200D-9EAE-4F2C-9513-C7B4F6CE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Tipo de Despesa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0A61CF9-811B-4894-84B4-F8BE78034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80353"/>
              </p:ext>
            </p:extLst>
          </p:nvPr>
        </p:nvGraphicFramePr>
        <p:xfrm>
          <a:off x="853505" y="1025733"/>
          <a:ext cx="10484990" cy="480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Worksheet" r:id="rId3" imgW="5438963" imgH="2743390" progId="Excel.Sheet.12">
                  <p:link updateAutomatic="1"/>
                </p:oleObj>
              </mc:Choice>
              <mc:Fallback>
                <p:oleObj name="Worksheet" r:id="rId3" imgW="5438963" imgH="27433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3505" y="1025733"/>
                        <a:ext cx="10484990" cy="480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951589"/>
      </p:ext>
    </p:extLst>
  </p:cSld>
  <p:clrMapOvr>
    <a:masterClrMapping/>
  </p:clrMapOvr>
  <p:transition spd="med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A8662D0-2E9F-4F58-BA56-8A893D38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2192000" cy="6624736"/>
          </a:xfrm>
          <a:prstGeom prst="rect">
            <a:avLst/>
          </a:prstGeom>
        </p:spPr>
      </p:pic>
      <p:pic>
        <p:nvPicPr>
          <p:cNvPr id="12" name="Picture 2" descr="A imagem pode conter: texto">
            <a:extLst>
              <a:ext uri="{FF2B5EF4-FFF2-40B4-BE49-F238E27FC236}">
                <a16:creationId xmlns:a16="http://schemas.microsoft.com/office/drawing/2014/main" id="{CD1A7A45-8AE6-478F-8091-86CA99632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7400" r="8000" b="36351"/>
          <a:stretch/>
        </p:blipFill>
        <p:spPr bwMode="auto">
          <a:xfrm>
            <a:off x="263352" y="270522"/>
            <a:ext cx="3264024" cy="10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263722-D235-4A15-80D0-81CA73E4BBC7}"/>
              </a:ext>
            </a:extLst>
          </p:cNvPr>
          <p:cNvSpPr txBox="1"/>
          <p:nvPr/>
        </p:nvSpPr>
        <p:spPr>
          <a:xfrm>
            <a:off x="5051884" y="54969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069284405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97BE5-4811-46D4-8FEB-E9EFAA19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Orçamentária Anual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0ACF19-7DAF-414E-ACBF-9D386FD8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pt-BR" dirty="0"/>
              <a:t>É uma lei que </a:t>
            </a:r>
            <a:r>
              <a:rPr lang="pt-BR" b="1" dirty="0"/>
              <a:t>estabelece as despesas e as receitas que serão realizadas no próximo ano</a:t>
            </a:r>
            <a:r>
              <a:rPr lang="pt-BR" dirty="0"/>
              <a:t>. O Orçamento anual </a:t>
            </a:r>
            <a:r>
              <a:rPr lang="pt-BR" u="sng" dirty="0"/>
              <a:t>visa concretizar os objetivos e metas propostas no PPA</a:t>
            </a:r>
            <a:r>
              <a:rPr lang="pt-BR" dirty="0"/>
              <a:t>, segundo as diretrizes estabelecidas pela LDO.</a:t>
            </a:r>
          </a:p>
          <a:p>
            <a:endParaRPr lang="pt-BR" dirty="0"/>
          </a:p>
          <a:p>
            <a:r>
              <a:rPr lang="pt-BR" dirty="0"/>
              <a:t>A Lei Orçamentária Anual </a:t>
            </a:r>
            <a:r>
              <a:rPr lang="pt-BR" b="1" dirty="0"/>
              <a:t>estima as receitas e fixa as despesas do governo </a:t>
            </a:r>
            <a:r>
              <a:rPr lang="pt-BR" dirty="0"/>
              <a:t>para ano subsequente.</a:t>
            </a:r>
          </a:p>
          <a:p>
            <a:endParaRPr lang="pt-BR" dirty="0"/>
          </a:p>
          <a:p>
            <a:r>
              <a:rPr lang="pt-BR" dirty="0"/>
              <a:t>As despesas são fixadas, pois </a:t>
            </a:r>
            <a:r>
              <a:rPr lang="pt-BR" u="sng" dirty="0"/>
              <a:t>nenhuma despesa pública pode ser executada fora do orçamento</a:t>
            </a:r>
            <a:r>
              <a:rPr lang="pt-BR" dirty="0"/>
              <a:t>. Caso exista necessidade de inclusão de novas despesas, deverá ser elaborado projeto de lei para aprovação do legislativo, onde deve constar a origem dos recursos para a nova despesa;</a:t>
            </a:r>
          </a:p>
          <a:p>
            <a:endParaRPr lang="pt-BR" dirty="0"/>
          </a:p>
          <a:p>
            <a:r>
              <a:rPr lang="pt-BR" b="1" dirty="0"/>
              <a:t>Fundamentação legal:</a:t>
            </a:r>
          </a:p>
          <a:p>
            <a:pPr lvl="1"/>
            <a:r>
              <a:rPr lang="pt-BR" dirty="0"/>
              <a:t>Constituição Federal - art. 165;</a:t>
            </a:r>
          </a:p>
          <a:p>
            <a:pPr lvl="1"/>
            <a:r>
              <a:rPr lang="pt-BR" dirty="0"/>
              <a:t>Lei de Responsabilidade Fiscal artigo 5º;</a:t>
            </a:r>
          </a:p>
        </p:txBody>
      </p:sp>
    </p:spTree>
    <p:extLst>
      <p:ext uri="{BB962C8B-B14F-4D97-AF65-F5344CB8AC3E}">
        <p14:creationId xmlns:p14="http://schemas.microsoft.com/office/powerpoint/2010/main" val="758279188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B8CB9-1A41-45EA-AA51-320E2B86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Integração entre as Peças de Planejamento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3DEABB4-E680-453E-B4C8-8A77025E6E82}"/>
              </a:ext>
            </a:extLst>
          </p:cNvPr>
          <p:cNvGrpSpPr/>
          <p:nvPr/>
        </p:nvGrpSpPr>
        <p:grpSpPr>
          <a:xfrm>
            <a:off x="2057884" y="990600"/>
            <a:ext cx="8076232" cy="4876800"/>
            <a:chOff x="2279576" y="1340768"/>
            <a:chExt cx="8076232" cy="4876800"/>
          </a:xfrm>
        </p:grpSpPr>
        <p:graphicFrame>
          <p:nvGraphicFramePr>
            <p:cNvPr id="3" name="Espaço Reservado para Conteúdo 3">
              <a:extLst>
                <a:ext uri="{FF2B5EF4-FFF2-40B4-BE49-F238E27FC236}">
                  <a16:creationId xmlns:a16="http://schemas.microsoft.com/office/drawing/2014/main" id="{AEF22301-14C3-49B2-8141-1CFC6AB5723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55357481"/>
                </p:ext>
              </p:extLst>
            </p:nvPr>
          </p:nvGraphicFramePr>
          <p:xfrm>
            <a:off x="2279576" y="1340768"/>
            <a:ext cx="6563072" cy="487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Seta para baixo 3">
              <a:extLst>
                <a:ext uri="{FF2B5EF4-FFF2-40B4-BE49-F238E27FC236}">
                  <a16:creationId xmlns:a16="http://schemas.microsoft.com/office/drawing/2014/main" id="{ABBC4D15-7E4F-4E98-9795-2D8F815F200F}"/>
                </a:ext>
              </a:extLst>
            </p:cNvPr>
            <p:cNvSpPr/>
            <p:nvPr/>
          </p:nvSpPr>
          <p:spPr>
            <a:xfrm>
              <a:off x="9131672" y="2348880"/>
              <a:ext cx="1224136" cy="1597372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r>
                <a:rPr lang="pt-BR" dirty="0"/>
                <a:t>Prioridades</a:t>
              </a:r>
            </a:p>
          </p:txBody>
        </p:sp>
        <p:sp>
          <p:nvSpPr>
            <p:cNvPr id="5" name="Seta para baixo 4">
              <a:extLst>
                <a:ext uri="{FF2B5EF4-FFF2-40B4-BE49-F238E27FC236}">
                  <a16:creationId xmlns:a16="http://schemas.microsoft.com/office/drawing/2014/main" id="{76900C9B-811A-42B2-9BCA-93C3EB339410}"/>
                </a:ext>
              </a:extLst>
            </p:cNvPr>
            <p:cNvSpPr/>
            <p:nvPr/>
          </p:nvSpPr>
          <p:spPr>
            <a:xfrm>
              <a:off x="9131672" y="4234284"/>
              <a:ext cx="1224136" cy="1597372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dirty="0"/>
                <a:t>Orientações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249216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C4D51-9E01-4205-803F-A4433955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Integração entre as Peças de 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BE37EE-0801-4862-818D-62A095AC2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Não podem ser criados novos programas ou ações no orçamento sem que exista a </a:t>
            </a:r>
            <a:r>
              <a:rPr lang="pt-BR" u="sng" dirty="0"/>
              <a:t>compatibilidade entre as três peças orçamentárias</a:t>
            </a:r>
            <a:r>
              <a:rPr lang="pt-BR" dirty="0"/>
              <a:t>; As alterações via projeto de lei devem contemplar as três peças;</a:t>
            </a:r>
          </a:p>
          <a:p>
            <a:endParaRPr lang="pt-BR" dirty="0"/>
          </a:p>
          <a:p>
            <a:r>
              <a:rPr lang="pt-BR" dirty="0"/>
              <a:t>A criação de novas dotações deve ser objeto de Projeto de Lei a ser apreciado pelo Poder Legislativo;</a:t>
            </a:r>
          </a:p>
          <a:p>
            <a:endParaRPr lang="pt-BR" dirty="0"/>
          </a:p>
          <a:p>
            <a:r>
              <a:rPr lang="pt-BR" dirty="0"/>
              <a:t>O Poder Executivo </a:t>
            </a:r>
            <a:r>
              <a:rPr lang="pt-BR" u="sng" dirty="0"/>
              <a:t>pode remanejar valores entre as dotações existentes</a:t>
            </a:r>
            <a:r>
              <a:rPr lang="pt-BR" dirty="0"/>
              <a:t>, respeitando o </a:t>
            </a:r>
            <a:r>
              <a:rPr lang="pt-BR" b="1" dirty="0"/>
              <a:t>índice de remanejamento</a:t>
            </a:r>
            <a:r>
              <a:rPr lang="pt-BR" dirty="0"/>
              <a:t>, bem como demais critérios estabelecidos na LDO;</a:t>
            </a:r>
          </a:p>
        </p:txBody>
      </p:sp>
    </p:spTree>
    <p:extLst>
      <p:ext uri="{BB962C8B-B14F-4D97-AF65-F5344CB8AC3E}">
        <p14:creationId xmlns:p14="http://schemas.microsoft.com/office/powerpoint/2010/main" val="3896462432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AC792-7764-4A9A-B7FF-07863B3F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Exigências Atuais para as Peças Orçamentárias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3F4A08-1ED2-4A33-8AEC-55992BD7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b="1" dirty="0"/>
              <a:t>Participação Social: </a:t>
            </a:r>
            <a:r>
              <a:rPr lang="pt-BR" dirty="0"/>
              <a:t>art. 1º da CF (Estado Democrático de Direitos) e art. 48 LRF (participação popular);</a:t>
            </a:r>
          </a:p>
          <a:p>
            <a:endParaRPr lang="pt-BR" b="1" dirty="0"/>
          </a:p>
          <a:p>
            <a:r>
              <a:rPr lang="pt-BR" b="1" dirty="0"/>
              <a:t>Ênfase nas Realizações e Resultados: </a:t>
            </a:r>
            <a:r>
              <a:rPr lang="pt-BR" dirty="0"/>
              <a:t>ênfase nos fins (sociedade) e não nos meios (administração);</a:t>
            </a:r>
          </a:p>
          <a:p>
            <a:endParaRPr lang="pt-BR" b="1" dirty="0"/>
          </a:p>
          <a:p>
            <a:r>
              <a:rPr lang="pt-BR" b="1" dirty="0"/>
              <a:t>Refletir a realidade: </a:t>
            </a:r>
            <a:r>
              <a:rPr lang="pt-BR" dirty="0"/>
              <a:t>LRF (equilíbrio das contas públicas e metas realistas);</a:t>
            </a:r>
          </a:p>
        </p:txBody>
      </p:sp>
    </p:spTree>
    <p:extLst>
      <p:ext uri="{BB962C8B-B14F-4D97-AF65-F5344CB8AC3E}">
        <p14:creationId xmlns:p14="http://schemas.microsoft.com/office/powerpoint/2010/main" val="2704544850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F8C57-9BE4-46C3-934C-C952CB68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Orçamento x Financeiro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925F0B-4189-4BAB-A0E8-CBDC1D7CE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O orçamento público trata-se de uma </a:t>
            </a:r>
            <a:r>
              <a:rPr lang="pt-BR" u="sng" dirty="0"/>
              <a:t>previsão</a:t>
            </a:r>
            <a:r>
              <a:rPr lang="pt-BR" dirty="0"/>
              <a:t> das receitas e </a:t>
            </a:r>
            <a:r>
              <a:rPr lang="pt-BR" u="sng" dirty="0"/>
              <a:t>fixação</a:t>
            </a:r>
            <a:r>
              <a:rPr lang="pt-BR" dirty="0"/>
              <a:t> dos gastos;</a:t>
            </a:r>
          </a:p>
          <a:p>
            <a:endParaRPr lang="pt-BR" dirty="0"/>
          </a:p>
          <a:p>
            <a:r>
              <a:rPr lang="pt-BR" b="1" dirty="0"/>
              <a:t>Não significa dinheiro em caixa </a:t>
            </a:r>
            <a:r>
              <a:rPr lang="pt-BR" dirty="0"/>
              <a:t>e respectivamente dinheiro consignado para os órgãos e unidades orçamentárias;</a:t>
            </a:r>
          </a:p>
          <a:p>
            <a:endParaRPr lang="pt-BR" dirty="0"/>
          </a:p>
          <a:p>
            <a:r>
              <a:rPr lang="pt-BR" dirty="0"/>
              <a:t>É necessário </a:t>
            </a:r>
            <a:r>
              <a:rPr lang="pt-BR" b="1" dirty="0"/>
              <a:t>acompanhamento da arrecadação </a:t>
            </a:r>
            <a:r>
              <a:rPr lang="pt-BR" dirty="0"/>
              <a:t>de receitas;</a:t>
            </a:r>
          </a:p>
        </p:txBody>
      </p:sp>
    </p:spTree>
    <p:extLst>
      <p:ext uri="{BB962C8B-B14F-4D97-AF65-F5344CB8AC3E}">
        <p14:creationId xmlns:p14="http://schemas.microsoft.com/office/powerpoint/2010/main" val="3336152040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E8310-B5E7-4444-8D6F-0C506823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Receita prevista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60DEDB-53E0-4517-BF4B-51932D42D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Cenário da Previsão de Receita para o próximo exercício</a:t>
            </a:r>
          </a:p>
        </p:txBody>
      </p:sp>
    </p:spTree>
    <p:extLst>
      <p:ext uri="{BB962C8B-B14F-4D97-AF65-F5344CB8AC3E}">
        <p14:creationId xmlns:p14="http://schemas.microsoft.com/office/powerpoint/2010/main" val="3605469901"/>
      </p:ext>
    </p:extLst>
  </p:cSld>
  <p:clrMapOvr>
    <a:masterClrMapping/>
  </p:clrMapOvr>
  <p:transition spd="med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27249</TotalTime>
  <Words>654</Words>
  <Application>Microsoft Office PowerPoint</Application>
  <PresentationFormat>Widescreen</PresentationFormat>
  <Paragraphs>132</Paragraphs>
  <Slides>33</Slides>
  <Notes>1</Notes>
  <HiddenSlides>0</HiddenSlides>
  <MMClips>0</MMClips>
  <ScaleCrop>false</ScaleCrop>
  <HeadingPairs>
    <vt:vector size="10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Vínculos</vt:lpstr>
      </vt:variant>
      <vt:variant>
        <vt:i4>7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Corbel</vt:lpstr>
      <vt:lpstr>Brilho</vt:lpstr>
      <vt:lpstr>file:///\\192.168.0.250\Dados\clientes\PM%20Cláudia\LOA2020\LDO%20CLÁUDIA%202020.xlsx!LOA%20RECEITA!L6C1:L16C12</vt:lpstr>
      <vt:lpstr>file:///\\192.168.0.250\Dados\clientes\PM%20Cláudia\LOA2020\LDO%20CLÁUDIA%202020.xlsx!LOA%20RECEITA!%5bLDO%20CLÁUDIA%202020.xlsx%5dLOA%20RECEITA%20Gráfico%207</vt:lpstr>
      <vt:lpstr>file:///\\192.168.0.250\Dados\clientes\PM%20Cláudia\LOA2020\LDO%20CLÁUDIA%202020.xlsx!Loa%20Secretaria!L23C1:L37C2</vt:lpstr>
      <vt:lpstr>file:///\\192.168.0.250\Dados\clientes\PM%20Cláudia\LOA2020\LDO%20CLÁUDIA%202020.xlsx!LOA%20FUNÇÃO!%5bLDO%20CLÁUDIA%202020.xlsx%5dLOA%20FUNÇÃO%20Gráfico%203</vt:lpstr>
      <vt:lpstr>file:///\\192.168.0.250\Dados\clientes\PM%20Cláudia\LOA2020\LDO%20CLÁUDIA%202020.xlsx!LOA%20PROGRAMA!L37C1:L49C2</vt:lpstr>
      <vt:lpstr>file:///\\192.168.0.250\Dados\clientes\PM%20Cláudia\LOA2020\LDO%20CLÁUDIA%202020.xlsx!LOA%20PROGRAMA!L68C1:L84C2</vt:lpstr>
      <vt:lpstr>file:///\\192.168.0.250\Dados\clientes\PM%20Cláudia\LOA2020\LDO%20CLÁUDIA%202020.xlsx!LOA%20ELEMENTO%20DE%20DESPESA!%5bLDO%20CLÁUDIA%202020.xlsx%5dLOA%20ELEMENTO%20DE%20DESPESA%20Gráfico%201</vt:lpstr>
      <vt:lpstr>Worksheet</vt:lpstr>
      <vt:lpstr>AUDIÊNCIA PÚBLICA</vt:lpstr>
      <vt:lpstr>Objetivo da Audiência Pública</vt:lpstr>
      <vt:lpstr>LEI ORÇAMENTÁRIA ANUAL</vt:lpstr>
      <vt:lpstr>Lei Orçamentária Anual</vt:lpstr>
      <vt:lpstr>Integração entre as Peças de Planejamento</vt:lpstr>
      <vt:lpstr>Integração entre as Peças de Planejamento</vt:lpstr>
      <vt:lpstr>Exigências Atuais para as Peças Orçamentárias</vt:lpstr>
      <vt:lpstr>Orçamento x Financeiro</vt:lpstr>
      <vt:lpstr>Receita prevista</vt:lpstr>
      <vt:lpstr>Composição da Receita</vt:lpstr>
      <vt:lpstr>Cenário da Receita</vt:lpstr>
      <vt:lpstr>Distribuição das Receitas</vt:lpstr>
      <vt:lpstr>Despesa fixada</vt:lpstr>
      <vt:lpstr>LOA – Estrutura da Despesa</vt:lpstr>
      <vt:lpstr>Distribuição por Secretaria</vt:lpstr>
      <vt:lpstr>Distribuição por Função de Governo</vt:lpstr>
      <vt:lpstr>Distribuição por Programas</vt:lpstr>
      <vt:lpstr>Distribuição por Programas</vt:lpstr>
      <vt:lpstr>Distribuição por Órgão/Elemento de Despesa</vt:lpstr>
      <vt:lpstr>Distribuição por Órgão/Elemento de Despesa</vt:lpstr>
      <vt:lpstr>Distribuição por Órgão/Elemento de Despesa</vt:lpstr>
      <vt:lpstr>Distribuição por Órgão/Elemento de Despesa</vt:lpstr>
      <vt:lpstr>Distribuição por Órgão/Elemento de Despesa</vt:lpstr>
      <vt:lpstr>Distribuição por Órgão/Elemento de Despesa</vt:lpstr>
      <vt:lpstr>Distribuição por Órgão/Elemento de Despesa</vt:lpstr>
      <vt:lpstr>Distribuição por Órgão/Elemento de Despesa</vt:lpstr>
      <vt:lpstr>Distribuição por Órgão/Elemento de Despesa</vt:lpstr>
      <vt:lpstr>Distribuição por Órgão/Elemento de Despesa</vt:lpstr>
      <vt:lpstr>Distribuição por Órgão/Elemento de Despesa</vt:lpstr>
      <vt:lpstr>Distribuição por Órgão/Elemento de Despesa</vt:lpstr>
      <vt:lpstr>Distribuição por Tipo de Despesa</vt:lpstr>
      <vt:lpstr>Distribuição por Tipo de Despesa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ForGov Consultoria</dc:title>
  <dc:creator>Edson Juliano Maestro</dc:creator>
  <cp:lastModifiedBy>ForGov - Secretaria</cp:lastModifiedBy>
  <cp:revision>828</cp:revision>
  <cp:lastPrinted>2017-09-04T17:47:22Z</cp:lastPrinted>
  <dcterms:created xsi:type="dcterms:W3CDTF">2013-10-30T14:36:18Z</dcterms:created>
  <dcterms:modified xsi:type="dcterms:W3CDTF">2019-09-18T15:51:47Z</dcterms:modified>
</cp:coreProperties>
</file>