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notesMasterIdLst>
    <p:notesMasterId r:id="rId36"/>
  </p:notesMasterIdLst>
  <p:handoutMasterIdLst>
    <p:handoutMasterId r:id="rId37"/>
  </p:handoutMasterIdLst>
  <p:sldIdLst>
    <p:sldId id="256" r:id="rId2"/>
    <p:sldId id="322" r:id="rId3"/>
    <p:sldId id="383" r:id="rId4"/>
    <p:sldId id="323" r:id="rId5"/>
    <p:sldId id="382" r:id="rId6"/>
    <p:sldId id="359" r:id="rId7"/>
    <p:sldId id="379" r:id="rId8"/>
    <p:sldId id="380" r:id="rId9"/>
    <p:sldId id="381" r:id="rId10"/>
    <p:sldId id="384" r:id="rId11"/>
    <p:sldId id="404" r:id="rId12"/>
    <p:sldId id="377" r:id="rId13"/>
    <p:sldId id="360" r:id="rId14"/>
    <p:sldId id="400" r:id="rId15"/>
    <p:sldId id="401" r:id="rId16"/>
    <p:sldId id="386" r:id="rId17"/>
    <p:sldId id="402" r:id="rId18"/>
    <p:sldId id="387" r:id="rId19"/>
    <p:sldId id="389" r:id="rId20"/>
    <p:sldId id="391" r:id="rId21"/>
    <p:sldId id="390" r:id="rId22"/>
    <p:sldId id="395" r:id="rId23"/>
    <p:sldId id="403" r:id="rId24"/>
    <p:sldId id="396" r:id="rId25"/>
    <p:sldId id="376" r:id="rId26"/>
    <p:sldId id="398" r:id="rId27"/>
    <p:sldId id="362" r:id="rId28"/>
    <p:sldId id="397" r:id="rId29"/>
    <p:sldId id="371" r:id="rId30"/>
    <p:sldId id="405" r:id="rId31"/>
    <p:sldId id="407" r:id="rId32"/>
    <p:sldId id="372" r:id="rId33"/>
    <p:sldId id="373" r:id="rId34"/>
    <p:sldId id="399" r:id="rId35"/>
  </p:sldIdLst>
  <p:sldSz cx="12192000" cy="6858000"/>
  <p:notesSz cx="7104063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21" userDrawn="1">
          <p15:clr>
            <a:srgbClr val="A4A3A4"/>
          </p15:clr>
        </p15:guide>
        <p15:guide id="3" pos="760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no Maestro" initials="JM" lastIdx="2" clrIdx="0">
    <p:extLst>
      <p:ext uri="{19B8F6BF-5375-455C-9EA6-DF929625EA0E}">
        <p15:presenceInfo xmlns:p15="http://schemas.microsoft.com/office/powerpoint/2012/main" userId="8d19bab517e26e0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85630" autoAdjust="0"/>
  </p:normalViewPr>
  <p:slideViewPr>
    <p:cSldViewPr>
      <p:cViewPr varScale="1">
        <p:scale>
          <a:sx n="62" d="100"/>
          <a:sy n="62" d="100"/>
        </p:scale>
        <p:origin x="1050" y="60"/>
      </p:cViewPr>
      <p:guideLst>
        <p:guide orient="horz" pos="2160"/>
        <p:guide pos="121"/>
        <p:guide pos="7605"/>
      </p:guideLst>
    </p:cSldViewPr>
  </p:slideViewPr>
  <p:outlineViewPr>
    <p:cViewPr>
      <p:scale>
        <a:sx n="33" d="100"/>
        <a:sy n="33" d="100"/>
      </p:scale>
      <p:origin x="0" y="-126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336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BA6A530D-9E80-4575-8662-7C2EDF96D7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3"/>
            <a:ext cx="3078427" cy="513508"/>
          </a:xfrm>
          <a:prstGeom prst="rect">
            <a:avLst/>
          </a:prstGeom>
        </p:spPr>
        <p:txBody>
          <a:bodyPr vert="horz" lIns="99068" tIns="49534" rIns="99068" bIns="49534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688F0DD-9E9D-4592-9115-A822AB847F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4" y="3"/>
            <a:ext cx="3078427" cy="513508"/>
          </a:xfrm>
          <a:prstGeom prst="rect">
            <a:avLst/>
          </a:prstGeom>
        </p:spPr>
        <p:txBody>
          <a:bodyPr vert="horz" lIns="99068" tIns="49534" rIns="99068" bIns="49534" rtlCol="0"/>
          <a:lstStyle>
            <a:lvl1pPr algn="r">
              <a:defRPr sz="1300"/>
            </a:lvl1pPr>
          </a:lstStyle>
          <a:p>
            <a:fld id="{E035ECCC-A01C-4F53-A919-37D6B4E9C105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707C5E9-A1C2-4F46-83AA-BFBA619E0B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721106"/>
            <a:ext cx="3078427" cy="513507"/>
          </a:xfrm>
          <a:prstGeom prst="rect">
            <a:avLst/>
          </a:prstGeom>
        </p:spPr>
        <p:txBody>
          <a:bodyPr vert="horz" lIns="99068" tIns="49534" rIns="99068" bIns="49534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0BDC720-FD0A-43B5-AD4E-088129A043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4" y="9721106"/>
            <a:ext cx="3078427" cy="513507"/>
          </a:xfrm>
          <a:prstGeom prst="rect">
            <a:avLst/>
          </a:prstGeom>
        </p:spPr>
        <p:txBody>
          <a:bodyPr vert="horz" lIns="99068" tIns="49534" rIns="99068" bIns="49534" rtlCol="0" anchor="b"/>
          <a:lstStyle>
            <a:lvl1pPr algn="r">
              <a:defRPr sz="1300"/>
            </a:lvl1pPr>
          </a:lstStyle>
          <a:p>
            <a:fld id="{9F35F3D6-A548-4CAA-A5C9-B8E6986032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85692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8427" cy="511729"/>
          </a:xfrm>
          <a:prstGeom prst="rect">
            <a:avLst/>
          </a:prstGeom>
        </p:spPr>
        <p:txBody>
          <a:bodyPr vert="horz" lIns="99068" tIns="49534" rIns="99068" bIns="49534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3994" y="1"/>
            <a:ext cx="3078427" cy="511729"/>
          </a:xfrm>
          <a:prstGeom prst="rect">
            <a:avLst/>
          </a:prstGeom>
        </p:spPr>
        <p:txBody>
          <a:bodyPr vert="horz" lIns="99068" tIns="49534" rIns="99068" bIns="49534" rtlCol="0"/>
          <a:lstStyle>
            <a:lvl1pPr algn="r">
              <a:defRPr sz="1300"/>
            </a:lvl1pPr>
          </a:lstStyle>
          <a:p>
            <a:fld id="{F109567C-C935-4929-B889-5BC5E28D9E1E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6763"/>
            <a:ext cx="682148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8" tIns="49534" rIns="99068" bIns="4953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10407" y="4861444"/>
            <a:ext cx="5683250" cy="4605575"/>
          </a:xfrm>
          <a:prstGeom prst="rect">
            <a:avLst/>
          </a:prstGeom>
        </p:spPr>
        <p:txBody>
          <a:bodyPr vert="horz" lIns="99068" tIns="49534" rIns="99068" bIns="4953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8427" cy="511729"/>
          </a:xfrm>
          <a:prstGeom prst="rect">
            <a:avLst/>
          </a:prstGeom>
        </p:spPr>
        <p:txBody>
          <a:bodyPr vert="horz" lIns="99068" tIns="49534" rIns="99068" bIns="49534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3994" y="9721107"/>
            <a:ext cx="3078427" cy="511729"/>
          </a:xfrm>
          <a:prstGeom prst="rect">
            <a:avLst/>
          </a:prstGeom>
        </p:spPr>
        <p:txBody>
          <a:bodyPr vert="horz" lIns="99068" tIns="49534" rIns="99068" bIns="49534" rtlCol="0" anchor="b"/>
          <a:lstStyle>
            <a:lvl1pPr algn="r">
              <a:defRPr sz="1300"/>
            </a:lvl1pPr>
          </a:lstStyle>
          <a:p>
            <a:fld id="{ECCBCB3D-F7DD-4574-9490-F93F750BCC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36585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BCB3D-F7DD-4574-9490-F93F750BCC64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8986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BCB3D-F7DD-4574-9490-F93F750BCC64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8679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BCB3D-F7DD-4574-9490-F93F750BCC64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8187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BCB3D-F7DD-4574-9490-F93F750BCC64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018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BCB3D-F7DD-4574-9490-F93F750BCC64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6031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BCB3D-F7DD-4574-9490-F93F750BCC64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138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BCB3D-F7DD-4574-9490-F93F750BCC64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1941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BCB3D-F7DD-4574-9490-F93F750BCC64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921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BCB3D-F7DD-4574-9490-F93F750BCC64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2555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BCB3D-F7DD-4574-9490-F93F750BCC64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329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BCB3D-F7DD-4574-9490-F93F750BCC64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4829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3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chemeClr val="tx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/>
          <a:lstStyle/>
          <a:p>
            <a:fld id="{FE3F20CC-3BF1-4A7D-84B3-3C9A67F09C54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/>
          <a:lstStyle/>
          <a:p>
            <a:fld id="{3B61DE8A-7AE3-4C6C-9B74-2F9643C588C7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800" b="1" kern="1200" spc="-100" baseline="0" dirty="0">
                <a:ln w="3175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</p:cSld>
  <p:clrMapOvr>
    <a:masterClrMapping/>
  </p:clrMapOvr>
  <p:transition spd="med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093" y="69562"/>
            <a:ext cx="11911816" cy="402838"/>
          </a:xfrm>
        </p:spPr>
        <p:txBody>
          <a:bodyPr/>
          <a:lstStyle>
            <a:lvl1pPr>
              <a:defRPr sz="2400">
                <a:ln w="3175">
                  <a:noFill/>
                </a:ln>
                <a:solidFill>
                  <a:schemeClr val="tx1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263" y="460407"/>
            <a:ext cx="11911816" cy="6052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121A2F7C-5552-499F-B1AF-13BA835C37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1766" y="6591675"/>
            <a:ext cx="788468" cy="174888"/>
          </a:xfrm>
          <a:prstGeom prst="rect">
            <a:avLst/>
          </a:prstGeom>
        </p:spPr>
      </p:pic>
      <p:pic>
        <p:nvPicPr>
          <p:cNvPr id="6" name="Picture 2" descr="A imagem pode conter: texto">
            <a:extLst>
              <a:ext uri="{FF2B5EF4-FFF2-40B4-BE49-F238E27FC236}">
                <a16:creationId xmlns:a16="http://schemas.microsoft.com/office/drawing/2014/main" id="{62D4427F-79CB-48FA-9AC9-3F782AA08CA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" t="37400" r="8000" b="36351"/>
          <a:stretch/>
        </p:blipFill>
        <p:spPr bwMode="auto">
          <a:xfrm>
            <a:off x="11369648" y="117757"/>
            <a:ext cx="699091" cy="218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0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7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/>
          <a:lstStyle/>
          <a:p>
            <a:fld id="{FE3F20CC-3BF1-4A7D-84B3-3C9A67F09C54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/>
          <a:lstStyle/>
          <a:p>
            <a:fld id="{3B61DE8A-7AE3-4C6C-9B74-2F9643C588C7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836712"/>
            <a:ext cx="5384800" cy="55549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836712"/>
            <a:ext cx="5384800" cy="55549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351" y="642750"/>
            <a:ext cx="5612809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39" y="642750"/>
            <a:ext cx="5612805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6096000" y="620690"/>
            <a:ext cx="0" cy="612067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35" y="91437"/>
            <a:ext cx="11953329" cy="385236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spc="-100" baseline="0" dirty="0">
                <a:ln w="3175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892B19C-91DE-436D-B345-85A72DD985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1766" y="6591675"/>
            <a:ext cx="788468" cy="174888"/>
          </a:xfrm>
          <a:prstGeom prst="rect">
            <a:avLst/>
          </a:prstGeom>
        </p:spPr>
      </p:pic>
      <p:pic>
        <p:nvPicPr>
          <p:cNvPr id="5" name="Picture 2" descr="A imagem pode conter: texto">
            <a:extLst>
              <a:ext uri="{FF2B5EF4-FFF2-40B4-BE49-F238E27FC236}">
                <a16:creationId xmlns:a16="http://schemas.microsoft.com/office/drawing/2014/main" id="{4657A99B-7AC2-40DA-8D6C-1C06111D5690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" t="37400" r="8000" b="36351"/>
          <a:stretch/>
        </p:blipFill>
        <p:spPr bwMode="auto">
          <a:xfrm>
            <a:off x="11369648" y="117757"/>
            <a:ext cx="699091" cy="218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push dir="u"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5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3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</p:cSld>
  <p:clrMapOvr>
    <a:masterClrMapping/>
  </p:clrMapOvr>
  <p:transition spd="med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12281"/>
            <a:ext cx="12192000" cy="45720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351" y="91437"/>
            <a:ext cx="11713301" cy="3852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351" y="522391"/>
            <a:ext cx="11713301" cy="58589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6FCE2E9B-130F-44EC-A00A-C1AEF3718EBC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ransition spd="med">
    <p:push dir="u"/>
  </p:transition>
  <p:txStyles>
    <p:titleStyle>
      <a:lvl1pPr algn="l" defTabSz="914400" rtl="0" eaLnBrk="1" latinLnBrk="0" hangingPunct="1">
        <a:spcBef>
          <a:spcPct val="0"/>
        </a:spcBef>
        <a:buNone/>
        <a:defRPr lang="en-US" sz="2000" b="1" kern="1200" spc="-100" baseline="0" dirty="0">
          <a:ln w="3175">
            <a:noFill/>
          </a:ln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250\Dados\clientes\Cl&#225;udia\PM%20Cl&#225;udia\Audi&#234;ncia\Quadrimestre\2023\3&#176;Quadrimestre\Audi&#234;ncia%20-%20Metas%20Fiscais%20Claudia.xlsx!REC%20Transf!L4C2:L26C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250\Dados\clientes\Cl&#225;udia\PM%20Cl&#225;udia\Audi&#234;ncia\Quadrimestre\2023\3&#176;Quadrimestre\Audi&#234;ncia%20-%20Metas%20Fiscais%20Claudia.xlsx!REC%20Transf%20(2)!L4C2:L15C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file:///\\192.168.0.250\Dados\clientes\Cl&#225;udia\PM%20Cl&#225;udia\Audi&#234;ncia\Quadrimestre\2023\3&#176;Quadrimestre\Audi&#234;ncia%20-%20Metas%20Fiscais%20Claudia.xlsx!REC%20Prim&#225;ria!L2C2:L11C7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oleObject" Target="file:///\\192.168.0.250\Dados\clientes\Cl&#225;udia\PM%20Cl&#225;udia\Audi&#234;ncia\Quadrimestre\2023\3&#176;Quadrimestre\Audi&#234;ncia%20-%20Metas%20Fiscais%20Claudia.xlsx!DES%20Geral!L2C2:L15C9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oleObject" Target="file:///\\192.168.0.250\Dados\clientes\Cl&#225;udia\PM%20Cl&#225;udia\Audi&#234;ncia\Quadrimestre\2023\3&#176;Quadrimestre\Audi&#234;ncia%20-%20Metas%20Fiscais%20Claudia.xlsx!DES%20UG!L2C2:L18C9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oleObject" Target="file:///\\192.168.0.250\Dados\clientes\Cl&#225;udia\PM%20Cl&#225;udia\Audi&#234;ncia\Quadrimestre\2023\3&#176;Quadrimestre\Audi&#234;ncia%20-%20Metas%20Fiscais%20Claudia.xlsx!DES%20Orgao!L2C2:L16C9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oleObject" Target="file:///\\192.168.0.250\Dados\clientes\Cl&#225;udia\PM%20Cl&#225;udia\Audi&#234;ncia\Quadrimestre\2023\3&#176;Quadrimestre\Audi&#234;ncia%20-%20Metas%20Fiscais%20Claudia.xlsx!DES%20Pessoal!L3C2:L7C9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250\Dados\clientes\Cl&#225;udia\PM%20Cl&#225;udia\Audi&#234;ncia\Quadrimestre\2023\3&#176;Quadrimestre\Audi&#234;ncia%20-%20Metas%20Fiscais%20Claudia.xlsx!DES%20Custeio!L3C2:L26C9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oleObject" Target="file:///\\192.168.0.250\Dados\clientes\Cl&#225;udia\PM%20Cl&#225;udia\Audi&#234;ncia\Quadrimestre\2023\3&#176;Quadrimestre\Audi&#234;ncia%20-%20Metas%20Fiscais%20Claudia.xlsx!Restos%20Geral!L3C2:L20C7" TargetMode="Externa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oleObject" Target="file:///\\192.168.0.250\Dados\clientes\Cl&#225;udia\PM%20Cl&#225;udia\Audi&#234;ncia\Quadrimestre\2023\3&#176;Quadrimestre\Audi&#234;ncia%20-%20Metas%20Fiscais%20Claudia.xlsx!DES%20Prim&#225;ria!L2C2:L17C7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250\Dados\clientes\Cl&#225;udia\PM%20Cl&#225;udia\Audi&#234;ncia\Quadrimestre\2023\3&#176;Quadrimestre\Audi&#234;ncia%20-%20Metas%20Fiscais%20Claudia.xlsx!DES%20Prim&#225;ria!L2C11:L7C1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250\Dados\clientes\Cl&#225;udia\PM%20Cl&#225;udia\Audi&#234;ncia\Quadrimestre\2023\3&#176;Quadrimestre\Audi&#234;ncia%20-%20Metas%20Fiscais%20Claudia.xlsx!D&#237;vida!L1C2:L26C8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250\Dados\clientes\Cl&#225;udia\PM%20Cl&#225;udia\Audi&#234;ncia\Quadrimestre\2023\3&#176;Quadrimestre\Audi&#234;ncia%20-%20Metas%20Fiscais%20Claudia.xlsx!RES%20Nominal%20acima%20da%20linha!L3C2:L9C5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250\Dados\clientes\Cl&#225;udia\PM%20Cl&#225;udia\Audi&#234;ncia\Quadrimestre\2023\3&#176;Quadrimestre\Audi&#234;ncia%20-%20Metas%20Fiscais%20Claudia.xlsx!Metas%20D&#237;vida!L2C2:L5C5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250\Dados\clientes\Cl&#225;udia\PM%20Cl&#225;udia\Audi&#234;ncia\Quadrimestre\2023\3&#176;Quadrimestre\Audi&#234;ncia%20-%20Metas%20Fiscais%20Claudia.xlsx!REC%20Geral!L4C2:L19C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250\Dados\clientes\Cl&#225;udia\PM%20Cl&#225;udia\Audi&#234;ncia\Quadrimestre\2023\3&#176;Quadrimestre\Audi&#234;ncia%20-%20Metas%20Fiscais%20Claudia.xlsx!REC%20UG1!L4C2:L17C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250\Dados\clientes\Cl&#225;udia\PM%20Cl&#225;udia\Audi&#234;ncia\Quadrimestre\2023\3&#176;Quadrimestre\Audi&#234;ncia%20-%20Metas%20Fiscais%20Claudia.xlsx!REC%20UG2!L4C2:L13C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250\Dados\clientes\Cl&#225;udia\PM%20Cl&#225;udia\Audi&#234;ncia\Quadrimestre\2023\3&#176;Quadrimestre\Audi&#234;ncia%20-%20Metas%20Fiscais%20Claudia.xlsx!REC%20Trib!L4C2:L16C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9416" y="2348881"/>
            <a:ext cx="10369152" cy="1008112"/>
          </a:xfrm>
        </p:spPr>
        <p:txBody>
          <a:bodyPr>
            <a:noAutofit/>
          </a:bodyPr>
          <a:lstStyle/>
          <a:p>
            <a:pPr algn="ctr"/>
            <a:r>
              <a:rPr lang="pt-BR" sz="4400" dirty="0">
                <a:solidFill>
                  <a:srgbClr val="002060"/>
                </a:solidFill>
              </a:rPr>
              <a:t>AUDIÊNCIA PÚBLICA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9416" y="3432800"/>
            <a:ext cx="10585176" cy="720080"/>
          </a:xfrm>
        </p:spPr>
        <p:txBody>
          <a:bodyPr>
            <a:normAutofit fontScale="92500" lnSpcReduction="10000"/>
          </a:bodyPr>
          <a:lstStyle/>
          <a:p>
            <a:pPr marL="64008" algn="ctr"/>
            <a:r>
              <a:rPr lang="pt-BR" b="1" dirty="0"/>
              <a:t>Avaliação do Cumprimento de Metas Fiscais</a:t>
            </a:r>
          </a:p>
          <a:p>
            <a:pPr marL="64008" algn="ctr"/>
            <a:r>
              <a:rPr lang="pt-BR" b="1" dirty="0"/>
              <a:t>3º Quadrimestre/2023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7393C09-F656-4A99-B35B-683AC0759555}"/>
              </a:ext>
            </a:extLst>
          </p:cNvPr>
          <p:cNvSpPr txBox="1"/>
          <p:nvPr/>
        </p:nvSpPr>
        <p:spPr>
          <a:xfrm>
            <a:off x="839416" y="6381328"/>
            <a:ext cx="10585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Terça-Feira, 27 de fevereiro de 2024</a:t>
            </a:r>
          </a:p>
        </p:txBody>
      </p:sp>
      <p:pic>
        <p:nvPicPr>
          <p:cNvPr id="6" name="Picture 2" descr="A imagem pode conter: texto">
            <a:extLst>
              <a:ext uri="{FF2B5EF4-FFF2-40B4-BE49-F238E27FC236}">
                <a16:creationId xmlns:a16="http://schemas.microsoft.com/office/drawing/2014/main" id="{16E9967B-EDAD-4C2A-8074-F9055A3AB0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" t="37400" r="8000" b="36351"/>
          <a:stretch/>
        </p:blipFill>
        <p:spPr bwMode="auto">
          <a:xfrm>
            <a:off x="3532769" y="762262"/>
            <a:ext cx="5126461" cy="1602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079423"/>
      </p:ext>
    </p:extLst>
  </p:cSld>
  <p:clrMapOvr>
    <a:masterClrMapping/>
  </p:clrMapOvr>
  <p:transition spd="med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C08D120-5F95-419D-9F2E-EEB6D5C07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Receita </a:t>
            </a:r>
            <a:r>
              <a:rPr lang="pt-BR" dirty="0"/>
              <a:t>-</a:t>
            </a:r>
            <a:r>
              <a:rPr lang="pt-BR" sz="2400" dirty="0"/>
              <a:t> Transferências Correntes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00E154D9-A7C8-2D86-16DD-8C0E34F244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328192"/>
              </p:ext>
            </p:extLst>
          </p:nvPr>
        </p:nvGraphicFramePr>
        <p:xfrm>
          <a:off x="1400937" y="465377"/>
          <a:ext cx="9390125" cy="571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9477375" imgH="5772150" progId="Excel.Sheet.12">
                  <p:link updateAutomatic="1"/>
                </p:oleObj>
              </mc:Choice>
              <mc:Fallback>
                <p:oleObj name="Worksheet" r:id="rId3" imgW="9477375" imgH="577215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0937" y="465377"/>
                        <a:ext cx="9390125" cy="5719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4905792C-B97C-4B54-B88C-73AF0C28A66A}"/>
              </a:ext>
            </a:extLst>
          </p:cNvPr>
          <p:cNvSpPr txBox="1"/>
          <p:nvPr/>
        </p:nvSpPr>
        <p:spPr>
          <a:xfrm>
            <a:off x="623392" y="6259838"/>
            <a:ext cx="8616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 b="1" dirty="0"/>
              <a:t>Nota: </a:t>
            </a:r>
            <a:r>
              <a:rPr lang="pt-BR" sz="1400" dirty="0"/>
              <a:t>R$ 815.544,96 LC 176/2020 refere-se a Compensação da Lei Kandir.</a:t>
            </a:r>
          </a:p>
        </p:txBody>
      </p:sp>
    </p:spTree>
    <p:extLst>
      <p:ext uri="{BB962C8B-B14F-4D97-AF65-F5344CB8AC3E}">
        <p14:creationId xmlns:p14="http://schemas.microsoft.com/office/powerpoint/2010/main" val="3079951742"/>
      </p:ext>
    </p:extLst>
  </p:cSld>
  <p:clrMapOvr>
    <a:masterClrMapping/>
  </p:clrMapOvr>
  <p:transition spd="med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C08D120-5F95-419D-9F2E-EEB6D5C07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Receita </a:t>
            </a:r>
            <a:r>
              <a:rPr lang="pt-BR" dirty="0"/>
              <a:t>-</a:t>
            </a:r>
            <a:r>
              <a:rPr lang="pt-BR" sz="2400" dirty="0"/>
              <a:t> Transferências Correntes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920C7D3A-4F32-86CB-BBE9-6CCFA3EE40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741206"/>
              </p:ext>
            </p:extLst>
          </p:nvPr>
        </p:nvGraphicFramePr>
        <p:xfrm>
          <a:off x="354931" y="620688"/>
          <a:ext cx="11684126" cy="3816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9477337" imgH="3095505" progId="Excel.Sheet.12">
                  <p:link updateAutomatic="1"/>
                </p:oleObj>
              </mc:Choice>
              <mc:Fallback>
                <p:oleObj name="Worksheet" r:id="rId3" imgW="9477337" imgH="309550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4931" y="620688"/>
                        <a:ext cx="11684126" cy="38164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BEB006A1-FC9F-4E1D-A7E5-30C1E0E4A4DF}"/>
              </a:ext>
            </a:extLst>
          </p:cNvPr>
          <p:cNvSpPr txBox="1"/>
          <p:nvPr/>
        </p:nvSpPr>
        <p:spPr>
          <a:xfrm>
            <a:off x="354931" y="5013176"/>
            <a:ext cx="12197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 b="1" dirty="0"/>
              <a:t>Nota: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/>
              <a:t>O valor em </a:t>
            </a:r>
            <a:r>
              <a:rPr lang="pt-BR" sz="1400" dirty="0" err="1"/>
              <a:t>Transf</a:t>
            </a:r>
            <a:r>
              <a:rPr lang="pt-BR" sz="1400" dirty="0"/>
              <a:t>. Estado, refere-se ao repasse do FETHAB e Transferências para o Transporte Escolar;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/>
              <a:t>Alta no IPVA;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/>
              <a:t>Perdas ICMS Estado refere-se a recomposição do ICMS.</a:t>
            </a:r>
          </a:p>
        </p:txBody>
      </p:sp>
    </p:spTree>
    <p:extLst>
      <p:ext uri="{BB962C8B-B14F-4D97-AF65-F5344CB8AC3E}">
        <p14:creationId xmlns:p14="http://schemas.microsoft.com/office/powerpoint/2010/main" val="2534519745"/>
      </p:ext>
    </p:extLst>
  </p:cSld>
  <p:clrMapOvr>
    <a:masterClrMapping/>
  </p:clrMapOvr>
  <p:transition spd="med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DD4636-8BAC-4F72-AEA2-341AC01B1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Meta de Receita Primária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80F4E6-5029-4533-8007-D545BB7C7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91" y="472400"/>
            <a:ext cx="11911816" cy="1516440"/>
          </a:xfrm>
        </p:spPr>
        <p:txBody>
          <a:bodyPr anchor="t">
            <a:normAutofit/>
          </a:bodyPr>
          <a:lstStyle/>
          <a:p>
            <a:pPr>
              <a:spcAft>
                <a:spcPts val="1800"/>
              </a:spcAft>
            </a:pPr>
            <a:endParaRPr lang="pt-BR" sz="2000" b="1" u="sng" dirty="0"/>
          </a:p>
          <a:p>
            <a:pPr>
              <a:spcAft>
                <a:spcPts val="1800"/>
              </a:spcAft>
            </a:pPr>
            <a:r>
              <a:rPr lang="pt-BR" sz="2000" b="1" u="sng" dirty="0"/>
              <a:t>Receita Primária</a:t>
            </a:r>
            <a:r>
              <a:rPr lang="pt-BR" sz="2000" dirty="0"/>
              <a:t>: Oriunda da cobrança de imposto, taxa e contribuição, da prestação de serviços e de outras receitas não catalogadas como financeiras. 	</a:t>
            </a:r>
          </a:p>
        </p:txBody>
      </p:sp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08348DE0-A05E-ECC1-3A60-4E4359DBCB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199265"/>
              </p:ext>
            </p:extLst>
          </p:nvPr>
        </p:nvGraphicFramePr>
        <p:xfrm>
          <a:off x="439661" y="1982910"/>
          <a:ext cx="11163102" cy="3606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724775" imgH="2495550" progId="Excel.Sheet.12">
                  <p:link updateAutomatic="1"/>
                </p:oleObj>
              </mc:Choice>
              <mc:Fallback>
                <p:oleObj name="Worksheet" r:id="rId2" imgW="7724775" imgH="249555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9661" y="1982910"/>
                        <a:ext cx="11163102" cy="36063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8630897"/>
      </p:ext>
    </p:extLst>
  </p:cSld>
  <p:clrMapOvr>
    <a:masterClrMapping/>
  </p:clrMapOvr>
  <p:transition spd="med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F0F36-2084-4DA2-B050-AE0522DE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Metas de despesa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F206682-16CB-4D83-9CCF-03D38BDF13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Avaliação do cumprimento das metas de despesa</a:t>
            </a:r>
          </a:p>
        </p:txBody>
      </p:sp>
    </p:spTree>
    <p:extLst>
      <p:ext uri="{BB962C8B-B14F-4D97-AF65-F5344CB8AC3E}">
        <p14:creationId xmlns:p14="http://schemas.microsoft.com/office/powerpoint/2010/main" val="1901977962"/>
      </p:ext>
    </p:extLst>
  </p:cSld>
  <p:clrMapOvr>
    <a:masterClrMapping/>
  </p:clrMapOvr>
  <p:transition spd="med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DD4636-8BAC-4F72-AEA2-341AC01B1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Conceitos Gerais de Despesa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80F4E6-5029-4533-8007-D545BB7C7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</a:t>
            </a:r>
            <a:r>
              <a:rPr lang="pt-BR" sz="1600" dirty="0"/>
              <a:t>: É o conjunto de dispêndios realizados pelos entes públicos para o funcionamento e manutenção dos serviços públicos prestados à sociedade; Para fins Fiscais os valores apresentados se referem a Despesa Paga;	</a:t>
            </a:r>
          </a:p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CORRENTES</a:t>
            </a:r>
            <a:r>
              <a:rPr lang="pt-BR" sz="1600" dirty="0"/>
              <a:t>: despesas para manutenção e funcionamento dos serviços públicos em geral, como gastos de Pessoal, Custeio e Juros da Dívida;</a:t>
            </a:r>
          </a:p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 DE CAPITAL</a:t>
            </a:r>
            <a:r>
              <a:rPr lang="pt-BR" sz="1600" dirty="0"/>
              <a:t>: despesas que contribuirão para a produção ou geração de novos bens ou serviços e integrarão o patrimônio público, como Máquinas, Equipamentos, Obras e Amortização de Dívida;</a:t>
            </a:r>
          </a:p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RESERVA DE CONTINGÊNCIA</a:t>
            </a:r>
            <a:r>
              <a:rPr lang="pt-BR" sz="1600" dirty="0"/>
              <a:t>: dotação global com a finalidade de atender os passivos contingentes e outros riscos fiscais imprevistos.</a:t>
            </a:r>
          </a:p>
        </p:txBody>
      </p:sp>
    </p:spTree>
    <p:extLst>
      <p:ext uri="{BB962C8B-B14F-4D97-AF65-F5344CB8AC3E}">
        <p14:creationId xmlns:p14="http://schemas.microsoft.com/office/powerpoint/2010/main" val="2740054732"/>
      </p:ext>
    </p:extLst>
  </p:cSld>
  <p:clrMapOvr>
    <a:masterClrMapping/>
  </p:clrMapOvr>
  <p:transition spd="med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DD4636-8BAC-4F72-AEA2-341AC01B1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Conceitos Gerais das Fases da Despesa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80F4E6-5029-4533-8007-D545BB7C7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DOTAÇÃO INICIAL: </a:t>
            </a:r>
            <a:r>
              <a:rPr lang="pt-BR" sz="1600" dirty="0"/>
              <a:t>Identifica o valor dos créditos iniciais constantes da Lei Orçamentária Anual para respectivas despesas.</a:t>
            </a:r>
          </a:p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DOTAÇÃO ATUALIZADA: </a:t>
            </a:r>
            <a:r>
              <a:rPr lang="pt-BR" sz="1600" dirty="0"/>
              <a:t>Identifica os valores da dotação inicial mais os créditos adicionais abertos ou reabertos durante o exercício, deduzidas as anulações e cancelamentos correspondentes.</a:t>
            </a:r>
          </a:p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 EMPENHADA</a:t>
            </a:r>
            <a:r>
              <a:rPr lang="pt-BR" sz="1600" b="1" dirty="0"/>
              <a:t>: </a:t>
            </a:r>
            <a:r>
              <a:rPr lang="pt-BR" sz="1600" dirty="0"/>
              <a:t>Nesse estágio, é criada a obrigação de pagamento da despesa pelo governo ao credor. Consiste na reserva de dotação orçamentária, ou seja, reserva de valores monetários autorizados para atender um fim específico. </a:t>
            </a:r>
            <a:r>
              <a:rPr lang="pt-BR" sz="1600" b="1" dirty="0"/>
              <a:t>O empenho é registrado no momento da contratação do serviço, aquisição do material ou bem, obra ou amortização da dívida</a:t>
            </a:r>
            <a:r>
              <a:rPr lang="pt-BR" sz="1600" dirty="0"/>
              <a:t>.</a:t>
            </a:r>
          </a:p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 LIQUIDADA</a:t>
            </a:r>
            <a:r>
              <a:rPr lang="pt-BR" sz="1600" dirty="0"/>
              <a:t>: Esse estágio consiste na verificação do direito adquirido pelo credor, tendo por base os títulos e documentos comprobatórios do respectivo crédito. É nesse segundo estágio da execução da despesa que </a:t>
            </a:r>
            <a:r>
              <a:rPr lang="pt-BR" sz="1600" b="1" dirty="0"/>
              <a:t>será cobrada a prestação dos serviços ou a entrega dos bens, ou ainda, a realização da obra</a:t>
            </a:r>
            <a:r>
              <a:rPr lang="pt-BR" sz="1600" dirty="0"/>
              <a:t>. Envolve, portanto, todos os atos de verificação e conferência, desde a entrega do material ou a prestação do serviço até o reconhecimento da despesa.</a:t>
            </a:r>
          </a:p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 PAGA/META EXECUTADA</a:t>
            </a:r>
            <a:r>
              <a:rPr lang="pt-BR" sz="1600" dirty="0"/>
              <a:t>: O último estágio consiste na entrega de numerário ao credor. Nessa fase, a autoridade competente determina que a despesa que foi liquidada seja paga. Esse pagamento normalmente é efetuado por meio de crédito em conta bancária do favorecido. </a:t>
            </a: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FASE CONSIDERADA COMO META FISCAL EXECUTADA</a:t>
            </a:r>
            <a:r>
              <a:rPr lang="pt-BR" sz="1600" dirty="0"/>
              <a:t>.</a:t>
            </a:r>
          </a:p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RESTOS A PAGAR</a:t>
            </a:r>
            <a:r>
              <a:rPr lang="pt-BR" sz="1600" dirty="0"/>
              <a:t>: Valor das despesas empenhadas, mas não pagas até 31 de dezembro do ano anterior, estando a sua execução condicionada aos limites fixados à conta das fontes de recursos correspondentes, com base na legislação vigente. </a:t>
            </a: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VALORES PAGOS TAMBÉM SÃO CONSIDERADOS COMO META FISCAL EXECUTADA</a:t>
            </a:r>
            <a:r>
              <a:rPr lang="pt-BR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4883857"/>
      </p:ext>
    </p:extLst>
  </p:cSld>
  <p:clrMapOvr>
    <a:masterClrMapping/>
  </p:clrMapOvr>
  <p:transition spd="med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3E730-3148-4CD8-82CB-8B0D5437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Despesa Consolidada*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0315BB02-E77B-4E26-919C-E5DB47C9BC74}"/>
              </a:ext>
            </a:extLst>
          </p:cNvPr>
          <p:cNvSpPr txBox="1"/>
          <p:nvPr/>
        </p:nvSpPr>
        <p:spPr>
          <a:xfrm>
            <a:off x="119335" y="6504953"/>
            <a:ext cx="21595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/>
              <a:t>* Considera todas as entidades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27FC06F2-F446-067D-76DC-793CD0B54E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713772"/>
              </p:ext>
            </p:extLst>
          </p:nvPr>
        </p:nvGraphicFramePr>
        <p:xfrm>
          <a:off x="287494" y="692696"/>
          <a:ext cx="11617009" cy="3994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1496675" imgH="3952875" progId="Excel.Sheet.12">
                  <p:link updateAutomatic="1"/>
                </p:oleObj>
              </mc:Choice>
              <mc:Fallback>
                <p:oleObj name="Worksheet" r:id="rId2" imgW="11496675" imgH="395287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87494" y="692696"/>
                        <a:ext cx="11617009" cy="39942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4416818"/>
      </p:ext>
    </p:extLst>
  </p:cSld>
  <p:clrMapOvr>
    <a:masterClrMapping/>
  </p:clrMapOvr>
  <p:transition spd="med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3E730-3148-4CD8-82CB-8B0D5437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Créditos Adicionais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AA0894A6-EA59-3D38-4112-68AB148AC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08" y="1628800"/>
            <a:ext cx="10209970" cy="3239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92549"/>
      </p:ext>
    </p:extLst>
  </p:cSld>
  <p:clrMapOvr>
    <a:masterClrMapping/>
  </p:clrMapOvr>
  <p:transition spd="med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3E730-3148-4CD8-82CB-8B0D5437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Despesa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5B06869D-9292-14B1-D498-F4401DA0D4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11366"/>
              </p:ext>
            </p:extLst>
          </p:nvPr>
        </p:nvGraphicFramePr>
        <p:xfrm>
          <a:off x="326653" y="620688"/>
          <a:ext cx="11538693" cy="4867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1268075" imgH="4752975" progId="Excel.Sheet.12">
                  <p:link updateAutomatic="1"/>
                </p:oleObj>
              </mc:Choice>
              <mc:Fallback>
                <p:oleObj name="Worksheet" r:id="rId2" imgW="11268075" imgH="475297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6653" y="620688"/>
                        <a:ext cx="11538693" cy="48671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2780443"/>
      </p:ext>
    </p:extLst>
  </p:cSld>
  <p:clrMapOvr>
    <a:masterClrMapping/>
  </p:clrMapOvr>
  <p:transition spd="med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3E730-3148-4CD8-82CB-8B0D5437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Despesa – por Secretaria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59BABC24-51BC-486F-6DAD-6CAEF81D19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556"/>
              </p:ext>
            </p:extLst>
          </p:nvPr>
        </p:nvGraphicFramePr>
        <p:xfrm>
          <a:off x="258998" y="1243208"/>
          <a:ext cx="11674003" cy="4371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1268075" imgH="4219575" progId="Excel.Sheet.12">
                  <p:link updateAutomatic="1"/>
                </p:oleObj>
              </mc:Choice>
              <mc:Fallback>
                <p:oleObj name="Worksheet" r:id="rId2" imgW="11268075" imgH="421957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8998" y="1243208"/>
                        <a:ext cx="11674003" cy="43715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1893961"/>
      </p:ext>
    </p:extLst>
  </p:cSld>
  <p:clrMapOvr>
    <a:masterClrMapping/>
  </p:clrMapOvr>
  <p:transition spd="med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CAB56714-3E71-47B2-8C74-F44C5A224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 da Audiência Pública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464EA78E-50E0-49A0-AEBF-8F0F214AF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pt-BR" dirty="0"/>
              <a:t>Avaliar o </a:t>
            </a:r>
            <a:r>
              <a:rPr lang="pt-BR" b="1" dirty="0"/>
              <a:t>cumprimento das metas fiscais do quadrimestre</a:t>
            </a:r>
            <a:r>
              <a:rPr lang="pt-BR" dirty="0"/>
              <a:t>;</a:t>
            </a:r>
          </a:p>
          <a:p>
            <a:endParaRPr lang="pt-BR" dirty="0"/>
          </a:p>
          <a:p>
            <a:r>
              <a:rPr lang="pt-BR" dirty="0"/>
              <a:t>Fundamentação legal:</a:t>
            </a:r>
          </a:p>
          <a:p>
            <a:pPr lvl="1"/>
            <a:r>
              <a:rPr lang="pt-BR" dirty="0"/>
              <a:t>Lei de Responsabilidade Fiscal – art. 9º § 4º;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6B11D557-6E0E-465F-81EF-70688CD74D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100" y="4884762"/>
            <a:ext cx="6019800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029960"/>
      </p:ext>
    </p:extLst>
  </p:cSld>
  <p:clrMapOvr>
    <a:masterClrMapping/>
  </p:clrMapOvr>
  <p:transition spd="med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3E730-3148-4CD8-82CB-8B0D5437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Despesa - Pessoal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62331191-30DA-0429-3928-75CE1FFF0C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525545"/>
              </p:ext>
            </p:extLst>
          </p:nvPr>
        </p:nvGraphicFramePr>
        <p:xfrm>
          <a:off x="271092" y="2685499"/>
          <a:ext cx="11649816" cy="1487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1268075" imgH="1438275" progId="Excel.Sheet.12">
                  <p:link updateAutomatic="1"/>
                </p:oleObj>
              </mc:Choice>
              <mc:Fallback>
                <p:oleObj name="Worksheet" r:id="rId2" imgW="11268075" imgH="143827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1092" y="2685499"/>
                        <a:ext cx="11649816" cy="1487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6842064"/>
      </p:ext>
    </p:extLst>
  </p:cSld>
  <p:clrMapOvr>
    <a:masterClrMapping/>
  </p:clrMapOvr>
  <p:transition spd="med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3E730-3148-4CD8-82CB-8B0D5437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Despesa - Custeio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CCD7F03C-74CB-A062-F3AC-D7DC2D3DB1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117778"/>
              </p:ext>
            </p:extLst>
          </p:nvPr>
        </p:nvGraphicFramePr>
        <p:xfrm>
          <a:off x="299356" y="448916"/>
          <a:ext cx="11593288" cy="6134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11268075" imgH="5962650" progId="Excel.Sheet.12">
                  <p:link updateAutomatic="1"/>
                </p:oleObj>
              </mc:Choice>
              <mc:Fallback>
                <p:oleObj name="Worksheet" r:id="rId3" imgW="11268075" imgH="596265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9356" y="448916"/>
                        <a:ext cx="11593288" cy="61347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564235"/>
      </p:ext>
    </p:extLst>
  </p:cSld>
  <p:clrMapOvr>
    <a:masterClrMapping/>
  </p:clrMapOvr>
  <p:transition spd="med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3E730-3148-4CD8-82CB-8B0D5437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Despesa - Investimentos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D15C548-EB97-2230-D260-2B97BEE510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5" y="1656748"/>
            <a:ext cx="11922420" cy="3544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146091"/>
      </p:ext>
    </p:extLst>
  </p:cSld>
  <p:clrMapOvr>
    <a:masterClrMapping/>
  </p:clrMapOvr>
  <p:transition spd="med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3E730-3148-4CD8-82CB-8B0D5437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Restos a Pagar</a:t>
            </a:r>
          </a:p>
        </p:txBody>
      </p:sp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111B612D-5B90-80D5-860A-DC1B6A9136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236963"/>
              </p:ext>
            </p:extLst>
          </p:nvPr>
        </p:nvGraphicFramePr>
        <p:xfrm>
          <a:off x="263352" y="620688"/>
          <a:ext cx="11665296" cy="4835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0363200" imgH="4295775" progId="Excel.Sheet.12">
                  <p:link updateAutomatic="1"/>
                </p:oleObj>
              </mc:Choice>
              <mc:Fallback>
                <p:oleObj name="Worksheet" r:id="rId2" imgW="10363200" imgH="429577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3352" y="620688"/>
                        <a:ext cx="11665296" cy="48355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2455832"/>
      </p:ext>
    </p:extLst>
  </p:cSld>
  <p:clrMapOvr>
    <a:masterClrMapping/>
  </p:clrMapOvr>
  <p:transition spd="med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DD4636-8BAC-4F72-AEA2-341AC01B1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Meta de Despesa Primária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80F4E6-5029-4533-8007-D545BB7C7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93" y="548680"/>
            <a:ext cx="11911816" cy="1516440"/>
          </a:xfrm>
        </p:spPr>
        <p:txBody>
          <a:bodyPr anchor="t">
            <a:normAutofit/>
          </a:bodyPr>
          <a:lstStyle/>
          <a:p>
            <a:pPr>
              <a:spcAft>
                <a:spcPts val="1800"/>
              </a:spcAft>
            </a:pPr>
            <a:r>
              <a:rPr lang="pt-BR" sz="1800" b="1" u="sng" dirty="0"/>
              <a:t>Despesa Primária</a:t>
            </a:r>
            <a:r>
              <a:rPr lang="pt-BR" sz="1800" dirty="0"/>
              <a:t>: corresponde ao conjunto de gastos que possibilita a oferta de serviços públicos à sociedade, deduzidas às despesas financeiras. São exemplos os gastos com pessoal, custeio e investimento.	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F57C990C-77CF-A70A-82D7-72CB4AF78B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318511"/>
              </p:ext>
            </p:extLst>
          </p:nvPr>
        </p:nvGraphicFramePr>
        <p:xfrm>
          <a:off x="335360" y="1196752"/>
          <a:ext cx="11161240" cy="5272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943850" imgH="3752850" progId="Excel.Sheet.12">
                  <p:link updateAutomatic="1"/>
                </p:oleObj>
              </mc:Choice>
              <mc:Fallback>
                <p:oleObj name="Worksheet" r:id="rId2" imgW="7943850" imgH="375285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35360" y="1196752"/>
                        <a:ext cx="11161240" cy="52728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8908359"/>
      </p:ext>
    </p:extLst>
  </p:cSld>
  <p:clrMapOvr>
    <a:masterClrMapping/>
  </p:clrMapOvr>
  <p:transition spd="med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0C4119-E1AE-4C42-8211-E008638C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Metas fiscais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2276BC8-2906-4C53-BCE7-FF988139CB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Análise de Metas Fiscais</a:t>
            </a:r>
          </a:p>
        </p:txBody>
      </p:sp>
    </p:spTree>
    <p:extLst>
      <p:ext uri="{BB962C8B-B14F-4D97-AF65-F5344CB8AC3E}">
        <p14:creationId xmlns:p14="http://schemas.microsoft.com/office/powerpoint/2010/main" val="475403751"/>
      </p:ext>
    </p:extLst>
  </p:cSld>
  <p:clrMapOvr>
    <a:masterClrMapping/>
  </p:clrMapOvr>
  <p:transition spd="med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DD4636-8BAC-4F72-AEA2-341AC01B1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Meta de Resultado Primário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80F4E6-5029-4533-8007-D545BB7C7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91" y="472400"/>
            <a:ext cx="11911816" cy="1516440"/>
          </a:xfrm>
        </p:spPr>
        <p:txBody>
          <a:bodyPr anchor="t">
            <a:normAutofit lnSpcReduction="10000"/>
          </a:bodyPr>
          <a:lstStyle/>
          <a:p>
            <a:pPr>
              <a:spcAft>
                <a:spcPts val="1800"/>
              </a:spcAft>
            </a:pPr>
            <a:endParaRPr lang="pt-BR" sz="2000" b="1" u="sng" dirty="0"/>
          </a:p>
          <a:p>
            <a:pPr>
              <a:spcAft>
                <a:spcPts val="1800"/>
              </a:spcAft>
            </a:pPr>
            <a:r>
              <a:rPr lang="pt-BR" sz="2000" b="1" u="sng" dirty="0"/>
              <a:t>Resultado Primário</a:t>
            </a:r>
            <a:r>
              <a:rPr lang="pt-BR" sz="2000" dirty="0"/>
              <a:t>: </a:t>
            </a:r>
            <a:r>
              <a:rPr lang="pt-BR" dirty="0"/>
              <a:t>Diferença entre as receitas e despesas do setor público, não computadas as despesas com “rolagem da dívida” e operações de crédito ativas e passivas. Reflete o esforço fiscal do governo.</a:t>
            </a:r>
            <a:r>
              <a:rPr lang="pt-BR" sz="2000" dirty="0"/>
              <a:t>	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B34DDF6F-FF53-0D7D-D526-636208ADCE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989070"/>
              </p:ext>
            </p:extLst>
          </p:nvPr>
        </p:nvGraphicFramePr>
        <p:xfrm>
          <a:off x="1320631" y="2136841"/>
          <a:ext cx="9550737" cy="2584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667375" imgH="1533525" progId="Excel.Sheet.12">
                  <p:link updateAutomatic="1"/>
                </p:oleObj>
              </mc:Choice>
              <mc:Fallback>
                <p:oleObj name="Worksheet" r:id="rId3" imgW="5667375" imgH="153352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0631" y="2136841"/>
                        <a:ext cx="9550737" cy="25843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6AA72474-7ADC-48F6-9B03-B26FC301452E}"/>
              </a:ext>
            </a:extLst>
          </p:cNvPr>
          <p:cNvSpPr txBox="1">
            <a:spLocks/>
          </p:cNvSpPr>
          <p:nvPr/>
        </p:nvSpPr>
        <p:spPr>
          <a:xfrm>
            <a:off x="192088" y="5085184"/>
            <a:ext cx="11448528" cy="7963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800"/>
              </a:spcAft>
            </a:pPr>
            <a:r>
              <a:rPr lang="pt-BR" sz="1600" dirty="0"/>
              <a:t>O Município apresenta um </a:t>
            </a:r>
            <a:r>
              <a:rPr lang="pt-BR" sz="1600" b="1" dirty="0">
                <a:solidFill>
                  <a:schemeClr val="accent2"/>
                </a:solidFill>
              </a:rPr>
              <a:t>Déficit Primário</a:t>
            </a:r>
            <a:r>
              <a:rPr lang="pt-BR" sz="1600" b="1" dirty="0">
                <a:solidFill>
                  <a:srgbClr val="00B050"/>
                </a:solidFill>
              </a:rPr>
              <a:t> </a:t>
            </a:r>
            <a:r>
              <a:rPr lang="pt-BR" sz="1600" dirty="0"/>
              <a:t>de R$ 241</a:t>
            </a:r>
            <a:r>
              <a:rPr lang="pt-BR" sz="1600" b="1" dirty="0"/>
              <a:t> </a:t>
            </a:r>
            <a:r>
              <a:rPr lang="pt-BR" sz="1600" dirty="0"/>
              <a:t>mil, uma vez que teve uma receita primária de R$ 81.3 milhões e uma despesa primária superior de R$ 81.5 milhões.</a:t>
            </a:r>
          </a:p>
        </p:txBody>
      </p:sp>
    </p:spTree>
    <p:extLst>
      <p:ext uri="{BB962C8B-B14F-4D97-AF65-F5344CB8AC3E}">
        <p14:creationId xmlns:p14="http://schemas.microsoft.com/office/powerpoint/2010/main" val="3467137967"/>
      </p:ext>
    </p:extLst>
  </p:cSld>
  <p:clrMapOvr>
    <a:masterClrMapping/>
  </p:clrMapOvr>
  <p:transition spd="med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F0F36-2084-4DA2-B050-AE0522DE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Dívida pública e resultado nominal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F206682-16CB-4D83-9CCF-03D38BDF13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Avaliação do cumprimento das metas fiscais de dívida e resultado nominal</a:t>
            </a:r>
          </a:p>
        </p:txBody>
      </p:sp>
    </p:spTree>
    <p:extLst>
      <p:ext uri="{BB962C8B-B14F-4D97-AF65-F5344CB8AC3E}">
        <p14:creationId xmlns:p14="http://schemas.microsoft.com/office/powerpoint/2010/main" val="3534742834"/>
      </p:ext>
    </p:extLst>
  </p:cSld>
  <p:clrMapOvr>
    <a:masterClrMapping/>
  </p:clrMapOvr>
  <p:transition spd="med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DD4636-8BAC-4F72-AEA2-341AC01B1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Conceitos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80F4E6-5029-4533-8007-D545BB7C7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1800"/>
              </a:spcAft>
            </a:pPr>
            <a:r>
              <a:rPr lang="pt-BR" sz="2000" b="1" u="sng" dirty="0"/>
              <a:t>Dívida Pública</a:t>
            </a:r>
            <a:r>
              <a:rPr lang="pt-BR" sz="2000" dirty="0"/>
              <a:t>: Compromissos de exigibilidade superior a doze meses, contraídos para atender a desequilíbrio orçamentário ou a financiamento de obras e serviços. Exige prévia autorização legislativa e pode ser contraída por contratos ou emissão de títulos públicos.</a:t>
            </a:r>
          </a:p>
          <a:p>
            <a:pPr>
              <a:spcAft>
                <a:spcPts val="1800"/>
              </a:spcAft>
            </a:pPr>
            <a:r>
              <a:rPr lang="pt-BR" sz="2000" b="1" u="sng" dirty="0"/>
              <a:t>Dívida Consolidada Líquida</a:t>
            </a:r>
            <a:r>
              <a:rPr lang="pt-BR" sz="2000" dirty="0"/>
              <a:t>: representa o montante da Dívida Pública deduzidas as disponibilidades de caixa, as aplicações financeiras e os demais haveres financeiros </a:t>
            </a:r>
          </a:p>
          <a:p>
            <a:pPr>
              <a:spcAft>
                <a:spcPts val="1800"/>
              </a:spcAft>
            </a:pPr>
            <a:r>
              <a:rPr lang="pt-BR" sz="2000" b="1" u="sng" dirty="0"/>
              <a:t>Resultado Nominal</a:t>
            </a:r>
            <a:r>
              <a:rPr lang="pt-BR" sz="2000" dirty="0"/>
              <a:t>: Variação do Estoque de Dívida Pública Consolidada Liquida;	</a:t>
            </a:r>
          </a:p>
        </p:txBody>
      </p:sp>
    </p:spTree>
    <p:extLst>
      <p:ext uri="{BB962C8B-B14F-4D97-AF65-F5344CB8AC3E}">
        <p14:creationId xmlns:p14="http://schemas.microsoft.com/office/powerpoint/2010/main" val="1542219870"/>
      </p:ext>
    </p:extLst>
  </p:cSld>
  <p:clrMapOvr>
    <a:masterClrMapping/>
  </p:clrMapOvr>
  <p:transition spd="med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6E444-5734-47A5-9B6A-1B3EE976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Dívida Pública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8EE1984C-FECF-FEB7-306B-65C9C4A030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884715"/>
              </p:ext>
            </p:extLst>
          </p:nvPr>
        </p:nvGraphicFramePr>
        <p:xfrm>
          <a:off x="938250" y="499009"/>
          <a:ext cx="10315500" cy="5917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9829800" imgH="5638800" progId="Excel.Sheet.12">
                  <p:link updateAutomatic="1"/>
                </p:oleObj>
              </mc:Choice>
              <mc:Fallback>
                <p:oleObj name="Worksheet" r:id="rId3" imgW="9829800" imgH="563880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8250" y="499009"/>
                        <a:ext cx="10315500" cy="59174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0794960"/>
      </p:ext>
    </p:extLst>
  </p:cSld>
  <p:clrMapOvr>
    <a:masterClrMapping/>
  </p:clrMapOvr>
  <p:transition spd="med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8FBCAA-B663-4F5D-9B2C-477ADF414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 META FISCAL?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F22312-DEDA-4A2F-8649-514046706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pt-BR" dirty="0"/>
              <a:t>É uma estimativa feita pelo governo da </a:t>
            </a:r>
            <a:r>
              <a:rPr lang="pt-BR" b="1" dirty="0"/>
              <a:t>diferença entre a sua expectativa de receitas e de gastos em um ano</a:t>
            </a:r>
            <a:r>
              <a:rPr lang="pt-BR" dirty="0"/>
              <a:t>. Se essa diferença for </a:t>
            </a:r>
            <a:r>
              <a:rPr lang="pt-BR" dirty="0">
                <a:solidFill>
                  <a:srgbClr val="00B050"/>
                </a:solidFill>
              </a:rPr>
              <a:t>positiva</a:t>
            </a:r>
            <a:r>
              <a:rPr lang="pt-BR" dirty="0"/>
              <a:t> (ou seja, receitas maiores que gastos), a meta prevê um </a:t>
            </a:r>
            <a:r>
              <a:rPr lang="pt-BR" b="1" dirty="0">
                <a:solidFill>
                  <a:srgbClr val="00B050"/>
                </a:solidFill>
              </a:rPr>
              <a:t>superávit primário</a:t>
            </a:r>
            <a:r>
              <a:rPr lang="pt-BR" dirty="0"/>
              <a:t>. Se for </a:t>
            </a:r>
            <a:r>
              <a:rPr lang="pt-BR" dirty="0">
                <a:solidFill>
                  <a:srgbClr val="FF0000"/>
                </a:solidFill>
              </a:rPr>
              <a:t>negativa</a:t>
            </a:r>
            <a:r>
              <a:rPr lang="pt-BR" dirty="0"/>
              <a:t> (com gastos maiores que receitas), será um </a:t>
            </a:r>
            <a:r>
              <a:rPr lang="pt-BR" b="1" dirty="0">
                <a:solidFill>
                  <a:srgbClr val="FF0000"/>
                </a:solidFill>
              </a:rPr>
              <a:t>déficit primário:</a:t>
            </a:r>
          </a:p>
          <a:p>
            <a:endParaRPr lang="pt-BR" b="1" dirty="0">
              <a:solidFill>
                <a:srgbClr val="FF0000"/>
              </a:solidFill>
            </a:endParaRPr>
          </a:p>
          <a:p>
            <a:endParaRPr lang="pt-BR" b="1" dirty="0">
              <a:solidFill>
                <a:srgbClr val="FF0000"/>
              </a:solidFill>
            </a:endParaRPr>
          </a:p>
          <a:p>
            <a:endParaRPr lang="pt-BR" dirty="0"/>
          </a:p>
          <a:p>
            <a:endParaRPr lang="pt-BR" dirty="0"/>
          </a:p>
          <a:p>
            <a:endParaRPr lang="pt-BR" b="1" dirty="0"/>
          </a:p>
          <a:p>
            <a:endParaRPr lang="pt-BR" b="1" dirty="0"/>
          </a:p>
          <a:p>
            <a:endParaRPr lang="pt-BR" b="1" dirty="0"/>
          </a:p>
          <a:p>
            <a:endParaRPr lang="pt-BR" b="1" dirty="0"/>
          </a:p>
          <a:p>
            <a:endParaRPr lang="pt-BR" b="1" dirty="0"/>
          </a:p>
          <a:p>
            <a:endParaRPr lang="pt-BR" b="1" dirty="0"/>
          </a:p>
          <a:p>
            <a:r>
              <a:rPr lang="pt-BR" sz="1800" dirty="0"/>
              <a:t>Ao estabelecer um valor, o governo assume um compromisso público de como vai equilibrar as contas públicas e manter a dívida pública sob controle.</a:t>
            </a:r>
          </a:p>
          <a:p>
            <a:r>
              <a:rPr lang="pt-BR" sz="1800" b="1" dirty="0"/>
              <a:t>Quem define a meta fiscal? </a:t>
            </a:r>
            <a:r>
              <a:rPr lang="pt-BR" sz="1800" dirty="0"/>
              <a:t>O próprio governo através da Lei de Diretrizes Orçamentárias (LDO), que precisa ser aprovada pela Câmara Municipal.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8EED08C-6046-4857-81A6-816082BDC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363" y="1669968"/>
            <a:ext cx="11449272" cy="351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533574"/>
      </p:ext>
    </p:extLst>
  </p:cSld>
  <p:clrMapOvr>
    <a:masterClrMapping/>
  </p:clrMapOvr>
  <p:transition spd="med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6E444-5734-47A5-9B6A-1B3EE976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Resultado Nominal (metodologia ACIMA da linha)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B9EF0DB1-9A0E-46AA-AF28-907A4E9D748E}"/>
              </a:ext>
            </a:extLst>
          </p:cNvPr>
          <p:cNvSpPr txBox="1">
            <a:spLocks/>
          </p:cNvSpPr>
          <p:nvPr/>
        </p:nvSpPr>
        <p:spPr>
          <a:xfrm>
            <a:off x="140091" y="472400"/>
            <a:ext cx="11911816" cy="1804472"/>
          </a:xfrm>
          <a:prstGeom prst="rect">
            <a:avLst/>
          </a:prstGeom>
        </p:spPr>
        <p:txBody>
          <a:bodyPr anchor="t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800"/>
              </a:spcAft>
            </a:pPr>
            <a:endParaRPr lang="pt-BR" b="1" u="sng" dirty="0"/>
          </a:p>
          <a:p>
            <a:pPr>
              <a:spcAft>
                <a:spcPts val="1800"/>
              </a:spcAft>
            </a:pPr>
            <a:r>
              <a:rPr lang="pt-BR" b="1" u="sng" dirty="0"/>
              <a:t>Metodologia acima da linha</a:t>
            </a:r>
            <a:r>
              <a:rPr lang="pt-BR" dirty="0"/>
              <a:t>: representa o conjunto das operações fiscais realizadas pela administração pública acrescentando ao resultado primário o saldo da conta de juros, ou seja, a diferença entre os juros ativos e juros passivos. </a:t>
            </a:r>
            <a:r>
              <a:rPr lang="pt-BR" b="1" dirty="0"/>
              <a:t>Essa é a metodologia recomendada pelo Manual de Demonstrativos Fiscais – MDF para comparar com a meta estipulada na LDO</a:t>
            </a:r>
            <a:r>
              <a:rPr lang="pt-BR" dirty="0"/>
              <a:t>.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356C179D-0E0F-6713-ABF5-1EF57E0C04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915831"/>
              </p:ext>
            </p:extLst>
          </p:nvPr>
        </p:nvGraphicFramePr>
        <p:xfrm>
          <a:off x="1058411" y="2276872"/>
          <a:ext cx="10075178" cy="2664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7419975" imgH="1962150" progId="Excel.Sheet.12">
                  <p:link updateAutomatic="1"/>
                </p:oleObj>
              </mc:Choice>
              <mc:Fallback>
                <p:oleObj name="Worksheet" r:id="rId3" imgW="7419975" imgH="196215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8411" y="2276872"/>
                        <a:ext cx="10075178" cy="26642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8470187"/>
      </p:ext>
    </p:extLst>
  </p:cSld>
  <p:clrMapOvr>
    <a:masterClrMapping/>
  </p:clrMapOvr>
  <p:transition spd="med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6E444-5734-47A5-9B6A-1B3EE976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Metas de Dívida Pública e Resultado Nominal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56F60A98-F735-FCEA-7764-BE7855B47C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950813"/>
              </p:ext>
            </p:extLst>
          </p:nvPr>
        </p:nvGraphicFramePr>
        <p:xfrm>
          <a:off x="812637" y="2514727"/>
          <a:ext cx="10566725" cy="1828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219825" imgH="1076325" progId="Excel.Sheet.12">
                  <p:link updateAutomatic="1"/>
                </p:oleObj>
              </mc:Choice>
              <mc:Fallback>
                <p:oleObj name="Worksheet" r:id="rId3" imgW="6219825" imgH="107632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2637" y="2514727"/>
                        <a:ext cx="10566725" cy="18285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7246803"/>
      </p:ext>
    </p:extLst>
  </p:cSld>
  <p:clrMapOvr>
    <a:masterClrMapping/>
  </p:clrMapOvr>
  <p:transition spd="med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A747E9-BFAD-4BF1-8A9A-0C0094E48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Limites legais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F4A5076-A386-4F70-8159-A5A6FC83F2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Acompanhamento dos limites que o município está sujeito</a:t>
            </a:r>
          </a:p>
        </p:txBody>
      </p:sp>
    </p:spTree>
    <p:extLst>
      <p:ext uri="{BB962C8B-B14F-4D97-AF65-F5344CB8AC3E}">
        <p14:creationId xmlns:p14="http://schemas.microsoft.com/office/powerpoint/2010/main" val="3774750297"/>
      </p:ext>
    </p:extLst>
  </p:cSld>
  <p:clrMapOvr>
    <a:masterClrMapping/>
  </p:clrMapOvr>
  <p:transition spd="med">
    <p:push dir="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59241B-D6F0-4D2A-AEB2-9A9B22FAC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Índices/Limites Legais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3BFEC48-D595-DB53-B47E-AFEB8C1334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877" y="1520788"/>
            <a:ext cx="11668244" cy="381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592153"/>
      </p:ext>
    </p:extLst>
  </p:cSld>
  <p:clrMapOvr>
    <a:masterClrMapping/>
  </p:clrMapOvr>
  <p:transition spd="med">
    <p:push dir="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0" y="4149129"/>
            <a:ext cx="12192000" cy="1008063"/>
          </a:xfrm>
        </p:spPr>
        <p:txBody>
          <a:bodyPr>
            <a:noAutofit/>
          </a:bodyPr>
          <a:lstStyle/>
          <a:p>
            <a:pPr algn="ctr"/>
            <a:r>
              <a:rPr lang="pt-BR" sz="4400" dirty="0">
                <a:solidFill>
                  <a:srgbClr val="2B814A"/>
                </a:solidFill>
              </a:rPr>
              <a:t>Obrigado!</a:t>
            </a:r>
          </a:p>
        </p:txBody>
      </p:sp>
      <p:pic>
        <p:nvPicPr>
          <p:cNvPr id="6" name="Picture 2" descr="A imagem pode conter: texto">
            <a:extLst>
              <a:ext uri="{FF2B5EF4-FFF2-40B4-BE49-F238E27FC236}">
                <a16:creationId xmlns:a16="http://schemas.microsoft.com/office/drawing/2014/main" id="{A359CEBC-C9C4-4A36-BFEE-C11474078C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" t="37400" r="8000" b="36351"/>
          <a:stretch/>
        </p:blipFill>
        <p:spPr bwMode="auto">
          <a:xfrm>
            <a:off x="3532769" y="1682964"/>
            <a:ext cx="5126461" cy="1602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954921"/>
      </p:ext>
    </p:extLst>
  </p:cSld>
  <p:clrMapOvr>
    <a:masterClrMapping/>
  </p:clrMapOvr>
  <p:transition spd="med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F0F36-2084-4DA2-B050-AE0522DE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Metas de receita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F206682-16CB-4D83-9CCF-03D38BDF13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Avaliação do cumprimento das metas de receita</a:t>
            </a:r>
          </a:p>
        </p:txBody>
      </p:sp>
    </p:spTree>
    <p:extLst>
      <p:ext uri="{BB962C8B-B14F-4D97-AF65-F5344CB8AC3E}">
        <p14:creationId xmlns:p14="http://schemas.microsoft.com/office/powerpoint/2010/main" val="789826130"/>
      </p:ext>
    </p:extLst>
  </p:cSld>
  <p:clrMapOvr>
    <a:masterClrMapping/>
  </p:clrMapOvr>
  <p:transition spd="med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DD4636-8BAC-4F72-AEA2-341AC01B1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Conceitos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80F4E6-5029-4533-8007-D545BB7C7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</a:t>
            </a:r>
            <a:r>
              <a:rPr lang="pt-BR" sz="1600" dirty="0"/>
              <a:t>: é o montante total em dinheiro recolhido e incorporado ao patrimônio do Município, que serve para custear as despesas públicas e as necessidades de investimentos públicos;</a:t>
            </a:r>
          </a:p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RECEITAS CORRENTES</a:t>
            </a:r>
            <a:r>
              <a:rPr lang="pt-BR" sz="1600" dirty="0"/>
              <a:t>: receitas destinadas a cobrir as despesas orçamentárias que visam à manutenção das atividades governamentais;</a:t>
            </a:r>
          </a:p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RECEITAS DE CAPITAL</a:t>
            </a:r>
            <a:r>
              <a:rPr lang="pt-BR" sz="1600" dirty="0"/>
              <a:t>: receitas que alteram o patrimônio do estado como leilão de bens, convênios para equipamentos ou empréstimos contraídos;</a:t>
            </a:r>
          </a:p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CONTRIBUIÇÕES</a:t>
            </a:r>
            <a:r>
              <a:rPr lang="pt-BR" sz="1600" dirty="0"/>
              <a:t>: é o recurso arrecadado com contribuições sociais e com a contribuição para o custeio do serviço de iluminação pública – COSIP;</a:t>
            </a:r>
          </a:p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 PATRIMONIAL</a:t>
            </a:r>
            <a:r>
              <a:rPr lang="pt-BR" sz="1600" dirty="0"/>
              <a:t>: é o recurso arrecadado por meio da utilização do patrimônio público;</a:t>
            </a:r>
          </a:p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 DE SERVIÇOS</a:t>
            </a:r>
            <a:r>
              <a:rPr lang="pt-BR" sz="1600" dirty="0"/>
              <a:t>: é o recurso arrecadado com a prestação de serviços públicos;</a:t>
            </a:r>
          </a:p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TRANSFERÊNCIAS CORRENTES</a:t>
            </a:r>
            <a:r>
              <a:rPr lang="pt-BR" sz="1600" dirty="0"/>
              <a:t>: repasses de recursos da União, Estados e Entidades para manutenção dos serviços públicos;</a:t>
            </a:r>
          </a:p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OPERAÇÕES DE CRÉDITO</a:t>
            </a:r>
            <a:r>
              <a:rPr lang="pt-BR" sz="1600" dirty="0"/>
              <a:t>: contratações de empréstimos;</a:t>
            </a:r>
          </a:p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ALIENAÇÃO DE BENS</a:t>
            </a:r>
            <a:r>
              <a:rPr lang="pt-BR" sz="1600" dirty="0"/>
              <a:t>: é o ingresso proveniente da alienação de bens móveis ou imóveis de propriedade do ente público;</a:t>
            </a:r>
          </a:p>
          <a:p>
            <a:pPr>
              <a:spcAft>
                <a:spcPts val="18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TRANSFERÊNCIAS DE CAPITAL</a:t>
            </a:r>
            <a:r>
              <a:rPr lang="pt-BR" sz="1600" dirty="0"/>
              <a:t>: repasses de recursos da União, Estados e Entidade para investimentos voltados ao serviço público.</a:t>
            </a:r>
          </a:p>
        </p:txBody>
      </p:sp>
    </p:spTree>
    <p:extLst>
      <p:ext uri="{BB962C8B-B14F-4D97-AF65-F5344CB8AC3E}">
        <p14:creationId xmlns:p14="http://schemas.microsoft.com/office/powerpoint/2010/main" val="3638369915"/>
      </p:ext>
    </p:extLst>
  </p:cSld>
  <p:clrMapOvr>
    <a:masterClrMapping/>
  </p:clrMapOvr>
  <p:transition spd="med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C08D120-5F95-419D-9F2E-EEB6D5C07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Receita Consolidada*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C851373-41A4-4D2A-8CB3-938A2E5CD408}"/>
              </a:ext>
            </a:extLst>
          </p:cNvPr>
          <p:cNvSpPr txBox="1"/>
          <p:nvPr/>
        </p:nvSpPr>
        <p:spPr>
          <a:xfrm>
            <a:off x="407368" y="6574203"/>
            <a:ext cx="21675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/>
              <a:t>* Considera todas as entidades.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99EDD7E4-B386-BE9D-4AD7-078423F41B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781819"/>
              </p:ext>
            </p:extLst>
          </p:nvPr>
        </p:nvGraphicFramePr>
        <p:xfrm>
          <a:off x="302144" y="872716"/>
          <a:ext cx="11587711" cy="5112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9477375" imgH="4181475" progId="Excel.Sheet.12">
                  <p:link updateAutomatic="1"/>
                </p:oleObj>
              </mc:Choice>
              <mc:Fallback>
                <p:oleObj name="Worksheet" r:id="rId3" imgW="9477375" imgH="418147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2144" y="872716"/>
                        <a:ext cx="11587711" cy="5112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1928765"/>
      </p:ext>
    </p:extLst>
  </p:cSld>
  <p:clrMapOvr>
    <a:masterClrMapping/>
  </p:clrMapOvr>
  <p:transition spd="med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C08D120-5F95-419D-9F2E-EEB6D5C07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Receita - </a:t>
            </a:r>
            <a:r>
              <a:rPr lang="pt-BR" dirty="0"/>
              <a:t>Prefeitura</a:t>
            </a:r>
            <a:endParaRPr lang="pt-BR" sz="2400" dirty="0"/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A55DB9CE-BDDD-3D9D-40F6-6BACC5F5E2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926806"/>
              </p:ext>
            </p:extLst>
          </p:nvPr>
        </p:nvGraphicFramePr>
        <p:xfrm>
          <a:off x="340764" y="764704"/>
          <a:ext cx="11510469" cy="4176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9791700" imgH="3552825" progId="Excel.Sheet.12">
                  <p:link updateAutomatic="1"/>
                </p:oleObj>
              </mc:Choice>
              <mc:Fallback>
                <p:oleObj name="Worksheet" r:id="rId3" imgW="9791700" imgH="355282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0764" y="764704"/>
                        <a:ext cx="11510469" cy="41764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174535"/>
      </p:ext>
    </p:extLst>
  </p:cSld>
  <p:clrMapOvr>
    <a:masterClrMapping/>
  </p:clrMapOvr>
  <p:transition spd="med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C08D120-5F95-419D-9F2E-EEB6D5C07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Receita - por Entidade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A68868F1-E0E2-3377-AA04-9D8BD36447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759268"/>
              </p:ext>
            </p:extLst>
          </p:nvPr>
        </p:nvGraphicFramePr>
        <p:xfrm>
          <a:off x="425103" y="764704"/>
          <a:ext cx="11341793" cy="3096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9420225" imgH="2571750" progId="Excel.Sheet.12">
                  <p:link updateAutomatic="1"/>
                </p:oleObj>
              </mc:Choice>
              <mc:Fallback>
                <p:oleObj name="Worksheet" r:id="rId3" imgW="9420225" imgH="257175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5103" y="764704"/>
                        <a:ext cx="11341793" cy="30963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8959123"/>
      </p:ext>
    </p:extLst>
  </p:cSld>
  <p:clrMapOvr>
    <a:masterClrMapping/>
  </p:clrMapOvr>
  <p:transition spd="med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C08D120-5F95-419D-9F2E-EEB6D5C07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Receita – Impostos, Taxas e Contribuição de Melhoria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2EF67F9D-AA05-FCD6-4E7B-3EEA65C170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6002159"/>
              </p:ext>
            </p:extLst>
          </p:nvPr>
        </p:nvGraphicFramePr>
        <p:xfrm>
          <a:off x="468313" y="742950"/>
          <a:ext cx="11255375" cy="400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9420224" imgH="3352863" progId="Excel.Sheet.12">
                  <p:link updateAutomatic="1"/>
                </p:oleObj>
              </mc:Choice>
              <mc:Fallback>
                <p:oleObj name="Worksheet" r:id="rId3" imgW="9420224" imgH="335286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8313" y="742950"/>
                        <a:ext cx="11255375" cy="4003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8174760"/>
      </p:ext>
    </p:extLst>
  </p:cSld>
  <p:clrMapOvr>
    <a:masterClrMapping/>
  </p:clrMapOvr>
  <p:transition spd="med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TM02900769[[fn=Retrospectiva]]</Template>
  <TotalTime>33728</TotalTime>
  <Words>1259</Words>
  <Application>Microsoft Office PowerPoint</Application>
  <PresentationFormat>Widescreen</PresentationFormat>
  <Paragraphs>108</Paragraphs>
  <Slides>34</Slides>
  <Notes>11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Vínculos</vt:lpstr>
      </vt:variant>
      <vt:variant>
        <vt:i4>18</vt:i4>
      </vt:variant>
      <vt:variant>
        <vt:lpstr>Títulos de slides</vt:lpstr>
      </vt:variant>
      <vt:variant>
        <vt:i4>34</vt:i4>
      </vt:variant>
    </vt:vector>
  </HeadingPairs>
  <TitlesOfParts>
    <vt:vector size="56" baseType="lpstr">
      <vt:lpstr>Arial</vt:lpstr>
      <vt:lpstr>Calibri</vt:lpstr>
      <vt:lpstr>Trebuchet MS</vt:lpstr>
      <vt:lpstr>Brilho</vt:lpstr>
      <vt:lpstr>file:///\\192.168.0.250\Dados\clientes\Cláudia\PM%20Cláudia\Audiência\Quadrimestre\2023\3°Quadrimestre\Audiência%20-%20Metas%20Fiscais%20Claudia.xlsx!REC%20Geral!L4C2:L19C7</vt:lpstr>
      <vt:lpstr>file:///\\192.168.0.250\Dados\clientes\Cláudia\PM%20Cláudia\Audiência\Quadrimestre\2023\3°Quadrimestre\Audiência%20-%20Metas%20Fiscais%20Claudia.xlsx!REC%20UG1!L4C2:L17C7</vt:lpstr>
      <vt:lpstr>file:///\\192.168.0.250\Dados\clientes\Cláudia\PM%20Cláudia\Audiência\Quadrimestre\2023\3°Quadrimestre\Audiência%20-%20Metas%20Fiscais%20Claudia.xlsx!REC%20UG2!L4C2:L13C7</vt:lpstr>
      <vt:lpstr>file:///\\192.168.0.250\Dados\clientes\Cláudia\PM%20Cláudia\Audiência\Quadrimestre\2023\3°Quadrimestre\Audiência%20-%20Metas%20Fiscais%20Claudia.xlsx!REC%20Trib!L4C2:L16C7</vt:lpstr>
      <vt:lpstr>file:///\\192.168.0.250\Dados\clientes\Cláudia\PM%20Cláudia\Audiência\Quadrimestre\2023\3°Quadrimestre\Audiência%20-%20Metas%20Fiscais%20Claudia.xlsx!REC%20Transf!L4C2:L26C7</vt:lpstr>
      <vt:lpstr>file:///\\192.168.0.250\Dados\clientes\Cláudia\PM%20Cláudia\Audiência\Quadrimestre\2023\3°Quadrimestre\Audiência%20-%20Metas%20Fiscais%20Claudia.xlsx!REC%20Transf%20(2)!L4C2:L15C7</vt:lpstr>
      <vt:lpstr>file:///\\192.168.0.250\Dados\clientes\Cláudia\PM%20Cláudia\Audiência\Quadrimestre\2023\3°Quadrimestre\Audiência%20-%20Metas%20Fiscais%20Claudia.xlsx!REC%20Primária!L2C2:L11C7</vt:lpstr>
      <vt:lpstr>file:///\\192.168.0.250\Dados\clientes\Cláudia\PM%20Cláudia\Audiência\Quadrimestre\2023\3°Quadrimestre\Audiência%20-%20Metas%20Fiscais%20Claudia.xlsx!DES%20Geral!L2C2:L15C9</vt:lpstr>
      <vt:lpstr>file:///\\192.168.0.250\Dados\clientes\Cláudia\PM%20Cláudia\Audiência\Quadrimestre\2023\3°Quadrimestre\Audiência%20-%20Metas%20Fiscais%20Claudia.xlsx!DES%20UG!L2C2:L18C9</vt:lpstr>
      <vt:lpstr>file:///\\192.168.0.250\Dados\clientes\Cláudia\PM%20Cláudia\Audiência\Quadrimestre\2023\3°Quadrimestre\Audiência%20-%20Metas%20Fiscais%20Claudia.xlsx!DES%20Orgao!L2C2:L16C9</vt:lpstr>
      <vt:lpstr>file:///\\192.168.0.250\Dados\clientes\Cláudia\PM%20Cláudia\Audiência\Quadrimestre\2023\3°Quadrimestre\Audiência%20-%20Metas%20Fiscais%20Claudia.xlsx!DES%20Pessoal!L3C2:L7C9</vt:lpstr>
      <vt:lpstr>file:///\\192.168.0.250\Dados\clientes\Cláudia\PM%20Cláudia\Audiência\Quadrimestre\2023\3°Quadrimestre\Audiência%20-%20Metas%20Fiscais%20Claudia.xlsx!DES%20Custeio!L3C2:L26C9</vt:lpstr>
      <vt:lpstr>file:///\\192.168.0.250\Dados\clientes\Cláudia\PM%20Cláudia\Audiência\Quadrimestre\2023\3°Quadrimestre\Audiência%20-%20Metas%20Fiscais%20Claudia.xlsx!Restos%20Geral!L3C2:L20C7</vt:lpstr>
      <vt:lpstr>file:///\\192.168.0.250\Dados\clientes\Cláudia\PM%20Cláudia\Audiência\Quadrimestre\2023\3°Quadrimestre\Audiência%20-%20Metas%20Fiscais%20Claudia.xlsx!DES%20Primária!L2C2:L17C7</vt:lpstr>
      <vt:lpstr>file:///\\192.168.0.250\Dados\clientes\Cláudia\PM%20Cláudia\Audiência\Quadrimestre\2023\3°Quadrimestre\Audiência%20-%20Metas%20Fiscais%20Claudia.xlsx!DES%20Primária!L2C11:L7C14</vt:lpstr>
      <vt:lpstr>file:///\\192.168.0.250\Dados\clientes\Cláudia\PM%20Cláudia\Audiência\Quadrimestre\2023\3°Quadrimestre\Audiência%20-%20Metas%20Fiscais%20Claudia.xlsx!Dívida!L1C2:L26C8</vt:lpstr>
      <vt:lpstr>file:///\\192.168.0.250\Dados\clientes\Cláudia\PM%20Cláudia\Audiência\Quadrimestre\2023\3°Quadrimestre\Audiência%20-%20Metas%20Fiscais%20Claudia.xlsx!RES%20Nominal%20acima%20da%20linha!L3C2:L9C5</vt:lpstr>
      <vt:lpstr>file:///\\192.168.0.250\Dados\clientes\Cláudia\PM%20Cláudia\Audiência\Quadrimestre\2023\3°Quadrimestre\Audiência%20-%20Metas%20Fiscais%20Claudia.xlsx!Metas%20Dívida!L2C2:L5C5</vt:lpstr>
      <vt:lpstr>AUDIÊNCIA PÚBLICA</vt:lpstr>
      <vt:lpstr>Objetivo da Audiência Pública</vt:lpstr>
      <vt:lpstr>O que é META FISCAL?</vt:lpstr>
      <vt:lpstr>Metas de receita</vt:lpstr>
      <vt:lpstr>Conceitos</vt:lpstr>
      <vt:lpstr>Receita Consolidada*</vt:lpstr>
      <vt:lpstr>Receita - Prefeitura</vt:lpstr>
      <vt:lpstr>Receita - por Entidade</vt:lpstr>
      <vt:lpstr>Receita – Impostos, Taxas e Contribuição de Melhoria</vt:lpstr>
      <vt:lpstr>Receita - Transferências Correntes</vt:lpstr>
      <vt:lpstr>Receita - Transferências Correntes</vt:lpstr>
      <vt:lpstr>Meta de Receita Primária</vt:lpstr>
      <vt:lpstr>Metas de despesa</vt:lpstr>
      <vt:lpstr>Conceitos Gerais de Despesa</vt:lpstr>
      <vt:lpstr>Conceitos Gerais das Fases da Despesa</vt:lpstr>
      <vt:lpstr>Despesa Consolidada*</vt:lpstr>
      <vt:lpstr>Créditos Adicionais</vt:lpstr>
      <vt:lpstr>Despesa</vt:lpstr>
      <vt:lpstr>Despesa – por Secretaria</vt:lpstr>
      <vt:lpstr>Despesa - Pessoal</vt:lpstr>
      <vt:lpstr>Despesa - Custeio</vt:lpstr>
      <vt:lpstr>Despesa - Investimentos</vt:lpstr>
      <vt:lpstr>Restos a Pagar</vt:lpstr>
      <vt:lpstr>Meta de Despesa Primária</vt:lpstr>
      <vt:lpstr>Metas fiscais</vt:lpstr>
      <vt:lpstr>Meta de Resultado Primário</vt:lpstr>
      <vt:lpstr>Dívida pública e resultado nominal</vt:lpstr>
      <vt:lpstr>Conceitos</vt:lpstr>
      <vt:lpstr>Dívida Pública</vt:lpstr>
      <vt:lpstr>Resultado Nominal (metodologia ACIMA da linha)</vt:lpstr>
      <vt:lpstr>Metas de Dívida Pública e Resultado Nominal</vt:lpstr>
      <vt:lpstr>Limites legais</vt:lpstr>
      <vt:lpstr>Índices/Limites Legais</vt:lpstr>
      <vt:lpstr>Obrigado!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ForGov Consultoria</dc:title>
  <dc:creator>Edson Juliano Maestro</dc:creator>
  <cp:lastModifiedBy>Edson Juliano Maestro</cp:lastModifiedBy>
  <cp:revision>1056</cp:revision>
  <cp:lastPrinted>2017-09-04T17:47:22Z</cp:lastPrinted>
  <dcterms:created xsi:type="dcterms:W3CDTF">2013-10-30T14:36:18Z</dcterms:created>
  <dcterms:modified xsi:type="dcterms:W3CDTF">2024-02-27T15:22:15Z</dcterms:modified>
</cp:coreProperties>
</file>